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2" r:id="rId7"/>
    <p:sldId id="266" r:id="rId8"/>
    <p:sldId id="264" r:id="rId9"/>
    <p:sldId id="267" r:id="rId10"/>
    <p:sldId id="781" r:id="rId11"/>
    <p:sldId id="268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AMU Pro" pitchFamily="50" charset="0"/>
      <p:bold r:id="rId18"/>
    </p:embeddedFont>
    <p:embeddedFont>
      <p:font typeface="Proxima Nova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4796ebd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4796ebd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22a60bd6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22a60bd6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88840d49b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88840d49b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5298ec854_0_1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5298ec854_0_1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b351df8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b351df8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8840d49b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8840d49b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8840d49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8840d49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5298ec854_0_1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5298ec854_0_1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05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8840d49b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8840d49b2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8840d49b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8840d49b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04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eux conten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2438" y="1964531"/>
            <a:ext cx="3960000" cy="27000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3" hasCustomPrompt="1"/>
          </p:nvPr>
        </p:nvSpPr>
        <p:spPr>
          <a:xfrm>
            <a:off x="4729975" y="1964532"/>
            <a:ext cx="3960000" cy="2700000"/>
          </a:xfrm>
          <a:prstGeom prst="rect">
            <a:avLst/>
          </a:prstGeom>
        </p:spPr>
        <p:txBody>
          <a:bodyPr vert="horz"/>
          <a:lstStyle>
            <a:lvl1pPr marL="0">
              <a:spcBef>
                <a:spcPts val="75"/>
              </a:spcBef>
              <a:buNone/>
              <a:defRPr sz="1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1500">
                <a:solidFill>
                  <a:srgbClr val="767878"/>
                </a:solidFill>
                <a:latin typeface="Arial"/>
                <a:cs typeface="Arial"/>
              </a:defRPr>
            </a:lvl2pPr>
            <a:lvl3pPr>
              <a:defRPr sz="1500">
                <a:solidFill>
                  <a:srgbClr val="767878"/>
                </a:solidFill>
                <a:latin typeface="Arial"/>
                <a:cs typeface="Arial"/>
              </a:defRPr>
            </a:lvl3pPr>
            <a:lvl4pPr>
              <a:defRPr sz="1500">
                <a:solidFill>
                  <a:srgbClr val="767878"/>
                </a:solidFill>
                <a:latin typeface="Arial"/>
                <a:cs typeface="Arial"/>
              </a:defRPr>
            </a:lvl4pPr>
            <a:lvl5pPr>
              <a:defRPr sz="1500">
                <a:solidFill>
                  <a:srgbClr val="76787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add text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2437" y="1123723"/>
            <a:ext cx="8280000" cy="539750"/>
          </a:xfrm>
          <a:prstGeom prst="rect">
            <a:avLst/>
          </a:prstGeom>
        </p:spPr>
        <p:txBody>
          <a:bodyPr anchor="t"/>
          <a:lstStyle>
            <a:lvl1pPr algn="ctr">
              <a:defRPr sz="2700" b="0" cap="none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4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A58118-A81E-EAA2-FE3C-8ADD4B51E7CB}"/>
              </a:ext>
            </a:extLst>
          </p:cNvPr>
          <p:cNvSpPr/>
          <p:nvPr/>
        </p:nvSpPr>
        <p:spPr>
          <a:xfrm>
            <a:off x="2062935" y="464392"/>
            <a:ext cx="5590256" cy="29740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Ukraine’s nationally-led mine action programme facilitates recovery and reconstruction, enables safe livelihood activities and the full integration of EO victims into </a:t>
            </a:r>
            <a:r>
              <a:rPr lang="fr-CH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society</a:t>
            </a:r>
            <a:endParaRPr lang="fr-CH" sz="1050" dirty="0">
              <a:solidFill>
                <a:schemeClr val="tx1"/>
              </a:solidFill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6F3277-AE25-2897-D9C4-4FFB022F32E7}"/>
              </a:ext>
            </a:extLst>
          </p:cNvPr>
          <p:cNvSpPr/>
          <p:nvPr/>
        </p:nvSpPr>
        <p:spPr>
          <a:xfrm>
            <a:off x="2628900" y="873654"/>
            <a:ext cx="4543425" cy="297403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</a:rPr>
              <a:t>To lead the coordination and implementation of the mine action programme, enabling sound collaboration and continual improvement</a:t>
            </a:r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228E60-CFFE-3961-013B-A9D172572DAA}"/>
              </a:ext>
            </a:extLst>
          </p:cNvPr>
          <p:cNvSpPr/>
          <p:nvPr/>
        </p:nvSpPr>
        <p:spPr>
          <a:xfrm>
            <a:off x="1228909" y="1633292"/>
            <a:ext cx="235805" cy="691628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01AD8C-3B73-D91B-3192-73E84C9F5002}"/>
              </a:ext>
            </a:extLst>
          </p:cNvPr>
          <p:cNvSpPr/>
          <p:nvPr/>
        </p:nvSpPr>
        <p:spPr>
          <a:xfrm>
            <a:off x="1665196" y="1481796"/>
            <a:ext cx="1358084" cy="10340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Land Returned</a:t>
            </a:r>
          </a:p>
          <a:p>
            <a:pPr algn="ctr"/>
            <a:r>
              <a:rPr lang="en-GB" sz="825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release of land enables safe return, reconstruction and resettlement, and facilitates livelihood  activities</a:t>
            </a:r>
            <a:endParaRPr lang="en-GB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36488D-B122-89C5-7692-A004FEC83CF0}"/>
              </a:ext>
            </a:extLst>
          </p:cNvPr>
          <p:cNvSpPr/>
          <p:nvPr/>
        </p:nvSpPr>
        <p:spPr>
          <a:xfrm>
            <a:off x="3138031" y="1483854"/>
            <a:ext cx="1506480" cy="1013455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 Safe behaviour promoted </a:t>
            </a:r>
            <a:r>
              <a:rPr lang="en-GB" sz="9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EO accidents </a:t>
            </a:r>
            <a:r>
              <a:rPr lang="en-GB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</a:t>
            </a:r>
            <a:endParaRPr lang="fr-CH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825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Raised awareness and behavioural change promote safe livelihoods activities and reduce EO accidents</a:t>
            </a:r>
            <a:endParaRPr lang="fr-CH" sz="825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34C070-1587-3CC8-9764-12318113F99F}"/>
              </a:ext>
            </a:extLst>
          </p:cNvPr>
          <p:cNvSpPr/>
          <p:nvPr/>
        </p:nvSpPr>
        <p:spPr>
          <a:xfrm>
            <a:off x="6408613" y="1495030"/>
            <a:ext cx="1506479" cy="102076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 Architecture  strengthened and refined</a:t>
            </a:r>
          </a:p>
          <a:p>
            <a:pPr algn="ctr"/>
            <a:r>
              <a:rPr lang="en-GB" sz="825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clear national mine action architecture enables effective coordination, management, oversight, and facilitates enhanced collaboration</a:t>
            </a:r>
            <a:endParaRPr lang="fr-CH" sz="105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7EBEC0-ED7F-4616-1743-E2D2EA23799E}"/>
              </a:ext>
            </a:extLst>
          </p:cNvPr>
          <p:cNvSpPr/>
          <p:nvPr/>
        </p:nvSpPr>
        <p:spPr>
          <a:xfrm>
            <a:off x="1171786" y="462482"/>
            <a:ext cx="611024" cy="24895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endParaRPr lang="fr-CH" sz="9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EF095B0-6E98-8CBD-5A3C-07847C2C2967}"/>
              </a:ext>
            </a:extLst>
          </p:cNvPr>
          <p:cNvSpPr/>
          <p:nvPr/>
        </p:nvSpPr>
        <p:spPr>
          <a:xfrm>
            <a:off x="1171786" y="902827"/>
            <a:ext cx="661988" cy="248954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</a:t>
            </a:r>
          </a:p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96E48C-73B0-3413-8C08-1FD20A6D7A21}"/>
              </a:ext>
            </a:extLst>
          </p:cNvPr>
          <p:cNvSpPr/>
          <p:nvPr/>
        </p:nvSpPr>
        <p:spPr>
          <a:xfrm>
            <a:off x="4057101" y="1249444"/>
            <a:ext cx="1437835" cy="17556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Protection</a:t>
            </a:r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5B7C89A-FBC1-7C88-7628-79766CB38D51}"/>
              </a:ext>
            </a:extLst>
          </p:cNvPr>
          <p:cNvSpPr/>
          <p:nvPr/>
        </p:nvSpPr>
        <p:spPr>
          <a:xfrm>
            <a:off x="4776019" y="1495030"/>
            <a:ext cx="1472381" cy="1020767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 Rights-based VA services accessed </a:t>
            </a:r>
            <a:endParaRPr lang="fr-CH" sz="9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825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 victims have access to gender and diversity-sensitive rights-based services and opportunities </a:t>
            </a:r>
            <a:endParaRPr lang="fr-CH" sz="825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61F508-9740-9834-E93F-DEED1BABF23E}"/>
              </a:ext>
            </a:extLst>
          </p:cNvPr>
          <p:cNvSpPr/>
          <p:nvPr/>
        </p:nvSpPr>
        <p:spPr>
          <a:xfrm>
            <a:off x="1231242" y="2625738"/>
            <a:ext cx="226921" cy="706107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OUTCOMES</a:t>
            </a:r>
          </a:p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6CA0A6-48C6-B1DF-3895-2C6E578EE5FA}"/>
              </a:ext>
            </a:extLst>
          </p:cNvPr>
          <p:cNvSpPr/>
          <p:nvPr/>
        </p:nvSpPr>
        <p:spPr>
          <a:xfrm>
            <a:off x="1533310" y="2681964"/>
            <a:ext cx="1901722" cy="706107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 problem defined and clarified</a:t>
            </a:r>
          </a:p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prioritisation criteria and tasking procedures developed and implemented</a:t>
            </a:r>
          </a:p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Socio-economic impact assessed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6955CF-4E13-11D4-3A30-934C11C5AFB1}"/>
              </a:ext>
            </a:extLst>
          </p:cNvPr>
          <p:cNvSpPr/>
          <p:nvPr/>
        </p:nvSpPr>
        <p:spPr>
          <a:xfrm>
            <a:off x="3588460" y="2681964"/>
            <a:ext cx="2120510" cy="593656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n-GB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GB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 legal foundation strengthened</a:t>
            </a:r>
          </a:p>
          <a:p>
            <a:pPr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 accident patterns identified and analysed</a:t>
            </a:r>
          </a:p>
          <a:p>
            <a:pPr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 victims’ needs identified and addressed</a:t>
            </a:r>
          </a:p>
          <a:p>
            <a:pPr>
              <a:lnSpc>
                <a:spcPct val="115000"/>
              </a:lnSpc>
            </a:pPr>
            <a:endParaRPr lang="en-GB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en-GB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fr-CH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2BBBF0F-AB93-B20E-6069-F1BF883C0BB4}"/>
              </a:ext>
            </a:extLst>
          </p:cNvPr>
          <p:cNvSpPr/>
          <p:nvPr/>
        </p:nvSpPr>
        <p:spPr>
          <a:xfrm>
            <a:off x="5872162" y="2681963"/>
            <a:ext cx="2064392" cy="593657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architecture adapted and simplified, roles and responsibilities clarified</a:t>
            </a:r>
            <a:endParaRPr lang="fr-CH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treaty obligations adhered to</a:t>
            </a:r>
            <a:endParaRPr lang="fr-CH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F95EB5B-0853-781C-330E-6EF972C6E638}"/>
              </a:ext>
            </a:extLst>
          </p:cNvPr>
          <p:cNvSpPr/>
          <p:nvPr/>
        </p:nvSpPr>
        <p:spPr>
          <a:xfrm>
            <a:off x="1231243" y="3869583"/>
            <a:ext cx="533597" cy="879658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CH" sz="105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CH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ENVIRONMENT</a:t>
            </a:r>
          </a:p>
          <a:p>
            <a:pPr algn="ctr"/>
            <a:endParaRPr lang="fr-CH" sz="9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76AE831-19D1-D979-A56C-F38640FD8FE1}"/>
              </a:ext>
            </a:extLst>
          </p:cNvPr>
          <p:cNvSpPr/>
          <p:nvPr/>
        </p:nvSpPr>
        <p:spPr>
          <a:xfrm>
            <a:off x="2041328" y="4045980"/>
            <a:ext cx="5800725" cy="260482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 coordination, contextualised standardisation, robust information management, resource mobilisation, capacity development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C4E8BE2-12BD-4D5C-8F10-A824A71C4F8A}"/>
              </a:ext>
            </a:extLst>
          </p:cNvPr>
          <p:cNvSpPr/>
          <p:nvPr/>
        </p:nvSpPr>
        <p:spPr>
          <a:xfrm>
            <a:off x="3569094" y="62678"/>
            <a:ext cx="2500312" cy="345212"/>
          </a:xfrm>
          <a:prstGeom prst="roundRect">
            <a:avLst/>
          </a:prstGeom>
          <a:solidFill>
            <a:srgbClr val="7EA2A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1050" dirty="0">
                <a:solidFill>
                  <a:schemeClr val="tx1"/>
                </a:solidFill>
                <a:latin typeface="Calibri" panose="020F0502020204030204" pitchFamily="34" charset="0"/>
              </a:rPr>
              <a:t>Ukraine National Mine Action Strategy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  <a:latin typeface="Calibri" panose="020F0502020204030204" pitchFamily="34" charset="0"/>
              </a:rPr>
              <a:t>Theory of Change</a:t>
            </a:r>
          </a:p>
          <a:p>
            <a:pPr algn="ctr"/>
            <a:endParaRPr lang="fr-CH" sz="1050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3AA03FC-163C-C2F6-9B42-239425741A32}"/>
              </a:ext>
            </a:extLst>
          </p:cNvPr>
          <p:cNvSpPr/>
          <p:nvPr/>
        </p:nvSpPr>
        <p:spPr>
          <a:xfrm>
            <a:off x="5616571" y="4392850"/>
            <a:ext cx="1155116" cy="133194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Mitigation Measures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A3E038-C338-465F-5496-3173CF88021F}"/>
              </a:ext>
            </a:extLst>
          </p:cNvPr>
          <p:cNvSpPr/>
          <p:nvPr/>
        </p:nvSpPr>
        <p:spPr>
          <a:xfrm>
            <a:off x="2965131" y="4383073"/>
            <a:ext cx="437882" cy="133194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9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95E7DA-E05D-2952-8583-9A7B835F500F}"/>
              </a:ext>
            </a:extLst>
          </p:cNvPr>
          <p:cNvSpPr/>
          <p:nvPr/>
        </p:nvSpPr>
        <p:spPr>
          <a:xfrm>
            <a:off x="2185827" y="4587388"/>
            <a:ext cx="1996492" cy="493435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War and related uncertainties</a:t>
            </a:r>
          </a:p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Political uncertainties</a:t>
            </a:r>
          </a:p>
          <a:p>
            <a:pPr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Decreased international funding</a:t>
            </a:r>
            <a:endParaRPr lang="fr-CH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1D63A7A-7008-667C-0D2D-6B06172BBC6A}"/>
              </a:ext>
            </a:extLst>
          </p:cNvPr>
          <p:cNvSpPr/>
          <p:nvPr/>
        </p:nvSpPr>
        <p:spPr>
          <a:xfrm>
            <a:off x="4512069" y="4587388"/>
            <a:ext cx="3329984" cy="485483"/>
          </a:xfrm>
          <a:prstGeom prst="roundRect">
            <a:avLst/>
          </a:prstGeom>
          <a:solidFill>
            <a:srgbClr val="CCE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2. Strengthen national structures and their adaptability and flexibility</a:t>
            </a:r>
          </a:p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3.Clear and evidence-based communication and information sharing</a:t>
            </a:r>
          </a:p>
          <a:p>
            <a:pPr lvl="0">
              <a:lnSpc>
                <a:spcPct val="115000"/>
              </a:lnSpc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Clarity on funding needs  </a:t>
            </a:r>
            <a:endParaRPr lang="fr-CH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933CC7-CED5-BFF7-D893-061E062ECD12}"/>
              </a:ext>
            </a:extLst>
          </p:cNvPr>
          <p:cNvSpPr/>
          <p:nvPr/>
        </p:nvSpPr>
        <p:spPr>
          <a:xfrm>
            <a:off x="2724444" y="3531812"/>
            <a:ext cx="4733631" cy="2604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en-GB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GB" sz="825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and diversity inclusive mine action, focus on new and innovative approaches to operations and programming , environmental considerations, progressive Ukrainianization of mine action responses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fr-CH" sz="825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47D6FAF-7F69-4DCF-6F8A-F6D39EFC5E63}"/>
              </a:ext>
            </a:extLst>
          </p:cNvPr>
          <p:cNvSpPr/>
          <p:nvPr/>
        </p:nvSpPr>
        <p:spPr>
          <a:xfrm>
            <a:off x="1143000" y="3545473"/>
            <a:ext cx="1391946" cy="1996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GB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CROSS-CUTTING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805E8-5A92-47F9-BF62-62AF316E666F}"/>
              </a:ext>
            </a:extLst>
          </p:cNvPr>
          <p:cNvSpPr txBox="1"/>
          <p:nvPr/>
        </p:nvSpPr>
        <p:spPr>
          <a:xfrm rot="5400000" flipV="1">
            <a:off x="-1277123" y="2067752"/>
            <a:ext cx="3847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chemeClr val="tx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The Theory of Change (GICHD)</a:t>
            </a:r>
            <a:endParaRPr lang="en-GB" sz="1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46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l="1" t="19" r="-1760" b="19"/>
          <a:stretch/>
        </p:blipFill>
        <p:spPr>
          <a:xfrm>
            <a:off x="0" y="0"/>
            <a:ext cx="9304934" cy="5143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13363"/>
            <a:ext cx="8839200" cy="371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258175" y="757400"/>
            <a:ext cx="49170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◆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Effective Architecture;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Tasking;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Coordinating EORE;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Prioritisation;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Complicated Architecture;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Certification Process;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◆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General Picture, Clear Plan</a:t>
            </a:r>
            <a:endParaRPr sz="1300" dirty="0">
              <a:solidFill>
                <a:srgbClr val="434343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rgbClr val="434343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434343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258175" y="2027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The Problems: </a:t>
            </a:r>
            <a:endParaRPr b="1" dirty="0"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5769847" y="230706"/>
            <a:ext cx="32040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How the </a:t>
            </a: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S</a:t>
            </a: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trategy </a:t>
            </a:r>
            <a:b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</a:b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is </a:t>
            </a: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D</a:t>
            </a: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eveloped</a:t>
            </a:r>
            <a:endParaRPr dirty="0">
              <a:solidFill>
                <a:schemeClr val="lt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334375" y="1062200"/>
            <a:ext cx="49170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Analyse the Situation;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Design the Solution;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Install the Solution;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Pass it to the NMAA.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We are not here to demine. We are here to (re)build the system.</a:t>
            </a: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434343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258175" y="532850"/>
            <a:ext cx="470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Priorities </a:t>
            </a:r>
            <a:r>
              <a:rPr lang="ru" sz="1800" b="1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of the Ministry of Economy:</a:t>
            </a:r>
            <a:endParaRPr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5602612" y="291200"/>
            <a:ext cx="3385625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What the Strategy </a:t>
            </a: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Aims</a:t>
            </a: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 </a:t>
            </a:r>
            <a:b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</a:b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A</a:t>
            </a:r>
            <a:r>
              <a:rPr lang="ru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</a:t>
            </a:r>
            <a:endParaRPr dirty="0">
              <a:solidFill>
                <a:schemeClr val="lt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94" name="Google Shape;94;p20"/>
          <p:cNvSpPr txBox="1"/>
          <p:nvPr/>
        </p:nvSpPr>
        <p:spPr>
          <a:xfrm>
            <a:off x="258175" y="757400"/>
            <a:ext cx="49170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" name="Google Shape;76;p17">
            <a:extLst>
              <a:ext uri="{FF2B5EF4-FFF2-40B4-BE49-F238E27FC236}">
                <a16:creationId xmlns:a16="http://schemas.microsoft.com/office/drawing/2014/main" id="{7F47722C-37E7-8477-F3A8-F2572690B209}"/>
              </a:ext>
            </a:extLst>
          </p:cNvPr>
          <p:cNvSpPr txBox="1"/>
          <p:nvPr/>
        </p:nvSpPr>
        <p:spPr>
          <a:xfrm>
            <a:off x="258175" y="1664575"/>
            <a:ext cx="4917000" cy="18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To provide a</a:t>
            </a:r>
            <a: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 clear roadmap, testifying to our direction and purpose</a:t>
            </a:r>
            <a:r>
              <a:rPr lang="en-GB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;</a:t>
            </a:r>
            <a:b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</a:b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indent="-317500"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To Define Key Positions;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Who, What, and When;</a:t>
            </a:r>
            <a:br>
              <a:rPr lang="ru" sz="1800" dirty="0">
                <a:solidFill>
                  <a:schemeClr val="dk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</a:br>
            <a:endParaRPr sz="1800" dirty="0">
              <a:solidFill>
                <a:schemeClr val="dk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5" name="Google Shape;71;p16">
            <a:extLst>
              <a:ext uri="{FF2B5EF4-FFF2-40B4-BE49-F238E27FC236}">
                <a16:creationId xmlns:a16="http://schemas.microsoft.com/office/drawing/2014/main" id="{720BDFCD-6DD4-E960-080B-04C72ED2DB51}"/>
              </a:ext>
            </a:extLst>
          </p:cNvPr>
          <p:cNvSpPr txBox="1"/>
          <p:nvPr/>
        </p:nvSpPr>
        <p:spPr>
          <a:xfrm>
            <a:off x="468175" y="497800"/>
            <a:ext cx="470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Proxima Nova"/>
                <a:sym typeface="Proxima Nova"/>
              </a:rPr>
              <a:t>National Mine Action Strategy (Draft):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5792808" y="291199"/>
            <a:ext cx="32040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Due Process</a:t>
            </a:r>
            <a:endParaRPr dirty="0">
              <a:solidFill>
                <a:schemeClr val="lt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373075" y="1126716"/>
            <a:ext cx="4897197" cy="350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b="1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October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 –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GICHD Workshop in Kyiv, Zagreb Presentation;</a:t>
            </a:r>
            <a:b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</a:b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b="1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November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 –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Elaborating Sectoral Working Group Donor Feedback;</a:t>
            </a:r>
            <a:b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</a:b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b="1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November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 –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Discussion with the Civil Society and Local Stakeholders;</a:t>
            </a:r>
            <a:b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</a:b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b="1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December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 –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Submitting to the National Mine Action Authority (NMAA).</a:t>
            </a: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2" name="Google Shape;71;p16">
            <a:extLst>
              <a:ext uri="{FF2B5EF4-FFF2-40B4-BE49-F238E27FC236}">
                <a16:creationId xmlns:a16="http://schemas.microsoft.com/office/drawing/2014/main" id="{DD3B250A-D32F-58EE-8A1B-DB0437B56988}"/>
              </a:ext>
            </a:extLst>
          </p:cNvPr>
          <p:cNvSpPr txBox="1"/>
          <p:nvPr/>
        </p:nvSpPr>
        <p:spPr>
          <a:xfrm>
            <a:off x="468174" y="388083"/>
            <a:ext cx="4707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Proxima Nova"/>
                <a:sym typeface="Proxima Nova"/>
              </a:rPr>
              <a:t>National Mine Action Strategy (Draft):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Proxima Nova"/>
                <a:sym typeface="Proxima Nova"/>
              </a:rPr>
              <a:t>The Process</a:t>
            </a:r>
            <a:endParaRPr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/>
        </p:nvSpPr>
        <p:spPr>
          <a:xfrm>
            <a:off x="258175" y="845182"/>
            <a:ext cx="491700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Vision: </a:t>
            </a:r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Life Goes On in a Safely Manner Due to Effective Risk Management;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endParaRPr lang="en-GB"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lang="en-GB" sz="1800" b="1" dirty="0">
                <a:latin typeface="Proxima Nova"/>
                <a:ea typeface="Proxima Nova"/>
                <a:cs typeface="Proxima Nova"/>
                <a:sym typeface="Proxima Nova"/>
              </a:rPr>
              <a:t>Strat. Objective 1:</a:t>
            </a:r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 Returning the Land to Productive Use;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Strat. Objective 2: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Accidents Prevention and Protection;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endParaRPr lang="en-GB" sz="18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lang="en-GB" sz="1800" b="1" dirty="0">
                <a:latin typeface="Proxima Nova"/>
                <a:ea typeface="Proxima Nova"/>
                <a:cs typeface="Proxima Nova"/>
                <a:sym typeface="Proxima Nova"/>
              </a:rPr>
              <a:t>Strat. Objective 3: </a:t>
            </a:r>
            <a:r>
              <a:rPr lang="en-GB" sz="1800" dirty="0">
                <a:latin typeface="Proxima Nova"/>
                <a:ea typeface="Proxima Nova"/>
                <a:cs typeface="Proxima Nova"/>
                <a:sym typeface="Proxima Nova"/>
              </a:rPr>
              <a:t>Building Better MA Architecture.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71;p16">
            <a:extLst>
              <a:ext uri="{FF2B5EF4-FFF2-40B4-BE49-F238E27FC236}">
                <a16:creationId xmlns:a16="http://schemas.microsoft.com/office/drawing/2014/main" id="{C2BB7EAE-265D-F9CF-5069-D189EC431FBA}"/>
              </a:ext>
            </a:extLst>
          </p:cNvPr>
          <p:cNvSpPr txBox="1"/>
          <p:nvPr/>
        </p:nvSpPr>
        <p:spPr>
          <a:xfrm>
            <a:off x="468174" y="388083"/>
            <a:ext cx="470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Proxima Nova"/>
                <a:sym typeface="Proxima Nova"/>
              </a:rPr>
              <a:t>National MA Strategy (Draft): The Essence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190033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778177" y="291200"/>
            <a:ext cx="32040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The Structure</a:t>
            </a:r>
            <a:endParaRPr dirty="0">
              <a:solidFill>
                <a:schemeClr val="lt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100" name="Google Shape;100;p21"/>
          <p:cNvSpPr txBox="1"/>
          <p:nvPr/>
        </p:nvSpPr>
        <p:spPr>
          <a:xfrm>
            <a:off x="361277" y="1223600"/>
            <a:ext cx="4976410" cy="3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Mine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A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ction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Architecture and Management;</a:t>
            </a: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Capacity Building;</a:t>
            </a: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Supporting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MA Operators’ Effectiveness;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Accidents Prevention and Protection;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Innovations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;</a:t>
            </a: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Gender balance and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R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epresentation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;</a:t>
            </a: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Private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M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arket 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D</a:t>
            </a:r>
            <a:r>
              <a:rPr lang="ru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evelopment</a:t>
            </a: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;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endParaRPr lang="en-GB" sz="6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➔"/>
            </a:pPr>
            <a:r>
              <a:rPr lang="en-GB" sz="1800" dirty="0">
                <a:solidFill>
                  <a:schemeClr val="dk1"/>
                </a:solidFill>
                <a:latin typeface="Proxima Nova"/>
                <a:ea typeface="NAMU Pro" pitchFamily="50" charset="0"/>
                <a:cs typeface="Proxima Nova"/>
                <a:sym typeface="Proxima Nova"/>
              </a:rPr>
              <a:t>Transparency and Accountability.</a:t>
            </a: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roxima Nova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2" name="Google Shape;71;p16">
            <a:extLst>
              <a:ext uri="{FF2B5EF4-FFF2-40B4-BE49-F238E27FC236}">
                <a16:creationId xmlns:a16="http://schemas.microsoft.com/office/drawing/2014/main" id="{23A77545-5117-A955-03DB-C71F227A7831}"/>
              </a:ext>
            </a:extLst>
          </p:cNvPr>
          <p:cNvSpPr txBox="1"/>
          <p:nvPr/>
        </p:nvSpPr>
        <p:spPr>
          <a:xfrm>
            <a:off x="468174" y="388083"/>
            <a:ext cx="470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1"/>
                </a:solidFill>
                <a:latin typeface="Proxima Nova"/>
                <a:sym typeface="Proxima Nova"/>
              </a:rPr>
              <a:t>National MA Strategy (Draft): The Content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5793695" y="194316"/>
            <a:ext cx="32040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GB" dirty="0">
                <a:solidFill>
                  <a:schemeClr val="lt1"/>
                </a:solidFill>
                <a:latin typeface="NAMU Pro" pitchFamily="50" charset="0"/>
                <a:ea typeface="NAMU Pro" pitchFamily="50" charset="0"/>
                <a:cs typeface="Proxima Nova"/>
                <a:sym typeface="Proxima Nova"/>
              </a:rPr>
              <a:t>The General Picture</a:t>
            </a:r>
            <a:endParaRPr dirty="0">
              <a:solidFill>
                <a:schemeClr val="lt1"/>
              </a:solidFill>
              <a:latin typeface="NAMU Pro" pitchFamily="50" charset="0"/>
              <a:ea typeface="NAMU Pro" pitchFamily="50" charset="0"/>
              <a:cs typeface="Proxima Nova"/>
              <a:sym typeface="Proxima Nova"/>
            </a:endParaRPr>
          </a:p>
        </p:txBody>
      </p:sp>
      <p:sp>
        <p:nvSpPr>
          <p:cNvPr id="88" name="Google Shape;88;p19"/>
          <p:cNvSpPr txBox="1"/>
          <p:nvPr/>
        </p:nvSpPr>
        <p:spPr>
          <a:xfrm>
            <a:off x="146305" y="1126716"/>
            <a:ext cx="5123968" cy="350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lang="en-GB" sz="1600" b="1" dirty="0">
                <a:latin typeface="Proxima Nova"/>
                <a:ea typeface="Proxima Nova"/>
                <a:cs typeface="Proxima Nova"/>
                <a:sym typeface="Proxima Nova"/>
              </a:rPr>
              <a:t>Protection and Prevention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–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GICHD Workshop in Kyiv, Zagreb Presentation;</a:t>
            </a:r>
            <a:b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</a:b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Supporting the Farmers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–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Through the Private Market Mechanism;</a:t>
            </a:r>
            <a:b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</a:b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lang="en-GB" sz="1600" b="1" dirty="0">
                <a:latin typeface="Proxima Nova"/>
                <a:ea typeface="Proxima Nova"/>
                <a:cs typeface="Proxima Nova"/>
                <a:sym typeface="Proxima Nova"/>
              </a:rPr>
              <a:t>MA Goods Production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 –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  <a:t>Reaching the Producers Through the Innovative Platforms;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endParaRPr lang="en-GB" sz="16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lang="en-GB" sz="1600" b="1" dirty="0">
                <a:latin typeface="Proxima Nova"/>
                <a:ea typeface="Proxima Nova"/>
                <a:cs typeface="Proxima Nova"/>
                <a:sym typeface="Proxima Nova"/>
              </a:rPr>
              <a:t>Capacity Building: </a:t>
            </a:r>
            <a:r>
              <a:rPr lang="en-GB" sz="1600" dirty="0">
                <a:latin typeface="Proxima Nova"/>
                <a:ea typeface="Proxima Nova"/>
                <a:cs typeface="Proxima Nova"/>
                <a:sym typeface="Proxima Nova"/>
              </a:rPr>
              <a:t>Equipment, Training, Staffing.</a:t>
            </a:r>
            <a:br>
              <a:rPr kumimoji="0" lang="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ea typeface="Proxima Nova"/>
                <a:cs typeface="Proxima Nova"/>
                <a:sym typeface="Proxima Nova"/>
              </a:rPr>
            </a:b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➔"/>
              <a:tabLst/>
              <a:defRPr/>
            </a:pPr>
            <a:r>
              <a:rPr lang="en-GB" sz="1800" b="1" dirty="0">
                <a:latin typeface="Proxima Nova"/>
                <a:ea typeface="Proxima Nova"/>
                <a:cs typeface="Proxima Nova"/>
                <a:sym typeface="Proxima Nova"/>
              </a:rPr>
              <a:t>… tell us.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" name="Google Shape;71;p16">
            <a:extLst>
              <a:ext uri="{FF2B5EF4-FFF2-40B4-BE49-F238E27FC236}">
                <a16:creationId xmlns:a16="http://schemas.microsoft.com/office/drawing/2014/main" id="{DD3B250A-D32F-58EE-8A1B-DB0437B56988}"/>
              </a:ext>
            </a:extLst>
          </p:cNvPr>
          <p:cNvSpPr txBox="1"/>
          <p:nvPr/>
        </p:nvSpPr>
        <p:spPr>
          <a:xfrm>
            <a:off x="468174" y="388083"/>
            <a:ext cx="4707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roxima Nova"/>
                <a:cs typeface="Arial"/>
                <a:sym typeface="Proxima Nova"/>
              </a:rPr>
              <a:t>Enough Space for Any Assistance: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0378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621</Words>
  <Application>Microsoft Office PowerPoint</Application>
  <PresentationFormat>On-screen Show (16:9)</PresentationFormat>
  <Paragraphs>132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Proxima Nova</vt:lpstr>
      <vt:lpstr>Arial</vt:lpstr>
      <vt:lpstr>Calibri</vt:lpstr>
      <vt:lpstr>NAMU Pro</vt:lpstr>
      <vt:lpstr>Simple Light</vt:lpstr>
      <vt:lpstr>PowerPoint Presentation</vt:lpstr>
      <vt:lpstr>PowerPoint Presentation</vt:lpstr>
      <vt:lpstr>PowerPoint Presentation</vt:lpstr>
      <vt:lpstr>How the Strategy  is Developed</vt:lpstr>
      <vt:lpstr>What the Strategy Aims  At</vt:lpstr>
      <vt:lpstr>Due Process</vt:lpstr>
      <vt:lpstr>PowerPoint Presentation</vt:lpstr>
      <vt:lpstr>The Structure</vt:lpstr>
      <vt:lpstr>The General Picture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Oleh Stoiev</dc:creator>
  <cp:lastModifiedBy>Oleh Stoiev</cp:lastModifiedBy>
  <cp:revision>2</cp:revision>
  <dcterms:modified xsi:type="dcterms:W3CDTF">2023-10-11T15:20:43Z</dcterms:modified>
</cp:coreProperties>
</file>