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9"/>
  </p:notesMasterIdLst>
  <p:handoutMasterIdLst>
    <p:handoutMasterId r:id="rId10"/>
  </p:handoutMasterIdLst>
  <p:sldIdLst>
    <p:sldId id="327" r:id="rId6"/>
    <p:sldId id="365" r:id="rId7"/>
    <p:sldId id="366" r:id="rId8"/>
  </p:sldIdLst>
  <p:sldSz cx="9144000" cy="6858000" type="screen4x3"/>
  <p:notesSz cx="7010400" cy="9236075"/>
  <p:defaultTextStyle>
    <a:defPPr>
      <a:defRPr lang="en-US"/>
    </a:defPPr>
    <a:lvl1pPr marL="0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9A"/>
    <a:srgbClr val="0072B2"/>
    <a:srgbClr val="173355"/>
    <a:srgbClr val="000000"/>
    <a:srgbClr val="234D7F"/>
    <a:srgbClr val="1D3F69"/>
    <a:srgbClr val="2C5F9C"/>
    <a:srgbClr val="316BB1"/>
    <a:srgbClr val="0D1D31"/>
    <a:srgbClr val="142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62" autoAdjust="0"/>
  </p:normalViewPr>
  <p:slideViewPr>
    <p:cSldViewPr>
      <p:cViewPr>
        <p:scale>
          <a:sx n="80" d="100"/>
          <a:sy n="80" d="100"/>
        </p:scale>
        <p:origin x="1522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Demining Assistance for Ukraine in</a:t>
            </a:r>
            <a:r>
              <a:rPr lang="en-US" baseline="0" dirty="0"/>
              <a:t> Millions (USD)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Demining Assistance in USD (Millions)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Sheet1!$B$2:$B$8</c:f>
              <c:numCache>
                <c:formatCode>"$"#,##0_);[Red]\("$"#,##0\)</c:formatCode>
                <c:ptCount val="7"/>
                <c:pt idx="0">
                  <c:v>6</c:v>
                </c:pt>
                <c:pt idx="1">
                  <c:v>6</c:v>
                </c:pt>
                <c:pt idx="2" formatCode="&quot;$&quot;#,##0.00_);[Red]\(&quot;$&quot;#,##0.00\)">
                  <c:v>8.5</c:v>
                </c:pt>
                <c:pt idx="3" formatCode="&quot;$&quot;#,##0.00_);[Red]\(&quot;$&quot;#,##0.00\)">
                  <c:v>8.5</c:v>
                </c:pt>
                <c:pt idx="4" formatCode="&quot;$&quot;#,##0.00_);[Red]\(&quot;$&quot;#,##0.00\)">
                  <c:v>8.5</c:v>
                </c:pt>
                <c:pt idx="5" formatCode="&quot;$&quot;#,##0.00_);[Red]\(&quot;$&quot;#,##0.00\)">
                  <c:v>91.5</c:v>
                </c:pt>
                <c:pt idx="6" formatCode="&quot;$&quot;#,##0.00_);[Red]\(&quot;$&quot;#,##0.00\)">
                  <c:v>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E-4912-9B5E-5442AADD19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091776"/>
        <c:axId val="312092496"/>
      </c:barChart>
      <c:catAx>
        <c:axId val="31209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092496"/>
        <c:crosses val="autoZero"/>
        <c:auto val="1"/>
        <c:lblAlgn val="ctr"/>
        <c:lblOffset val="100"/>
        <c:noMultiLvlLbl val="0"/>
      </c:catAx>
      <c:valAx>
        <c:axId val="31209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09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EEA76-C2AE-4544-8BF4-4E47E4D83E0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526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526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F1E1C-55F6-46AD-B5DA-B779D52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41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32A23-9F71-443D-A093-E21F92388309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8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C0A3F-9962-4153-9904-F5FBCE7DF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6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Weekly Update - 27 July 2018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ED628-F480-4854-BF30-646539A667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4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0A3F-9962-4153-9904-F5FBCE7DF2F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628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0A3F-9962-4153-9904-F5FBCE7DF2F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0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0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89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7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76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55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26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534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55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4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9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43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64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8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0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0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3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3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4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B48E-00FF-4E41-AF98-F7F3C61C4D5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AE2D-226C-4C7F-9343-50C873BD5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2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1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3" indent="-285724" algn="l" defTabSz="91431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8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7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7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B48E-00FF-4E41-AF98-F7F3C61C4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AE2D-226C-4C7F-9343-50C873BD52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0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31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3" indent="-285724" algn="l" defTabSz="91431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8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7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7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338" y="19176"/>
            <a:ext cx="9144000" cy="68942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653" y="741262"/>
            <a:ext cx="8324193" cy="5486400"/>
          </a:xfrm>
          <a:prstGeom prst="rect">
            <a:avLst/>
          </a:pr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650" y="3448176"/>
            <a:ext cx="8324193" cy="694075"/>
          </a:xfrm>
        </p:spPr>
        <p:txBody>
          <a:bodyPr>
            <a:normAutofit fontScale="90000"/>
          </a:bodyPr>
          <a:lstStyle/>
          <a:p>
            <a:r>
              <a:rPr lang="en-US" kern="1500" dirty="0">
                <a:solidFill>
                  <a:schemeClr val="bg1"/>
                </a:solidFill>
                <a:latin typeface="+mn-lt"/>
              </a:rPr>
              <a:t>U.S. Department of State</a:t>
            </a:r>
            <a:br>
              <a:rPr lang="en-US" kern="1500" dirty="0">
                <a:solidFill>
                  <a:schemeClr val="bg1"/>
                </a:solidFill>
                <a:latin typeface="+mn-lt"/>
              </a:rPr>
            </a:br>
            <a:endParaRPr lang="en-US" sz="6600" kern="15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64712" y="6581001"/>
            <a:ext cx="3322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prstClr val="white"/>
                </a:solidFill>
                <a:cs typeface="Times New Roman" panose="02020603050405020304" pitchFamily="18" charset="0"/>
              </a:rPr>
              <a:t>UNCLASSIFIED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975" y="512662"/>
            <a:ext cx="1973556" cy="25540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3653" y="4112210"/>
            <a:ext cx="8324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kern="1500" dirty="0">
                <a:solidFill>
                  <a:prstClr val="white"/>
                </a:solidFill>
                <a:cs typeface="Times New Roman" panose="02020603050405020304" pitchFamily="18" charset="0"/>
              </a:rPr>
              <a:t>Possibilities of Financing Mine Action in Ukraine</a:t>
            </a:r>
          </a:p>
        </p:txBody>
      </p:sp>
    </p:spTree>
    <p:extLst>
      <p:ext uri="{BB962C8B-B14F-4D97-AF65-F5344CB8AC3E}">
        <p14:creationId xmlns:p14="http://schemas.microsoft.com/office/powerpoint/2010/main" val="145249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2856758" y="6533802"/>
            <a:ext cx="3430487" cy="276999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/>
            <a:r>
              <a:rPr lang="en-US" sz="1200" u="sng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UNCLASSIFIED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14299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25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159"/>
          <a:stretch/>
        </p:blipFill>
        <p:spPr>
          <a:xfrm>
            <a:off x="6835253" y="0"/>
            <a:ext cx="2003948" cy="11048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536028" y="0"/>
            <a:ext cx="0" cy="1142999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609600" y="152400"/>
            <a:ext cx="8458200" cy="1047003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>
            <a:lvl1pPr algn="ctr" defTabSz="91431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solidFill>
                  <a:prstClr val="white"/>
                </a:solidFill>
                <a:latin typeface="+mn-lt"/>
                <a:cs typeface="Times New Roman" panose="02020603050405020304" pitchFamily="18" charset="0"/>
              </a:rPr>
              <a:t>Optimize current support</a:t>
            </a:r>
            <a:endParaRPr lang="en-US" sz="2000" b="1" i="1" dirty="0">
              <a:solidFill>
                <a:prstClr val="white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027" y="1028343"/>
            <a:ext cx="81573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B59B25A-586E-AAA3-40B2-447A087811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1824735"/>
              </p:ext>
            </p:extLst>
          </p:nvPr>
        </p:nvGraphicFramePr>
        <p:xfrm>
          <a:off x="1000830" y="1351803"/>
          <a:ext cx="714234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692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2856758" y="6533802"/>
            <a:ext cx="3430487" cy="276999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/>
            <a:r>
              <a:rPr lang="en-US" sz="1200" u="sng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UNCLASSIFIED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14299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25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159"/>
          <a:stretch/>
        </p:blipFill>
        <p:spPr>
          <a:xfrm>
            <a:off x="6835253" y="0"/>
            <a:ext cx="2003948" cy="11048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536028" y="0"/>
            <a:ext cx="0" cy="1142999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609600" y="152400"/>
            <a:ext cx="8458200" cy="1047003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>
            <a:lvl1pPr algn="ctr" defTabSz="91431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solidFill>
                  <a:prstClr val="white"/>
                </a:solidFill>
                <a:latin typeface="+mn-lt"/>
                <a:cs typeface="Times New Roman" panose="02020603050405020304" pitchFamily="18" charset="0"/>
              </a:rPr>
              <a:t>Three suggestions</a:t>
            </a:r>
            <a:endParaRPr lang="en-US" sz="2000" b="1" i="1" dirty="0">
              <a:solidFill>
                <a:prstClr val="white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027" y="1028343"/>
            <a:ext cx="81573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ED794B1-C680-A023-4BDB-D27C143AD968}"/>
              </a:ext>
            </a:extLst>
          </p:cNvPr>
          <p:cNvSpPr/>
          <p:nvPr/>
        </p:nvSpPr>
        <p:spPr>
          <a:xfrm>
            <a:off x="6156855" y="2133600"/>
            <a:ext cx="2666999" cy="26987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0CFEE3-A331-4240-4EF8-518EC5477276}"/>
              </a:ext>
            </a:extLst>
          </p:cNvPr>
          <p:cNvSpPr/>
          <p:nvPr/>
        </p:nvSpPr>
        <p:spPr>
          <a:xfrm>
            <a:off x="3200401" y="2145323"/>
            <a:ext cx="2666999" cy="26987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CA5FFA-9373-C3D5-37F5-C6ECD0F1C571}"/>
              </a:ext>
            </a:extLst>
          </p:cNvPr>
          <p:cNvSpPr/>
          <p:nvPr/>
        </p:nvSpPr>
        <p:spPr>
          <a:xfrm>
            <a:off x="259366" y="2145323"/>
            <a:ext cx="2666999" cy="26987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8A4673-C52F-4EE1-78C6-9FDD4D0C14B8}"/>
              </a:ext>
            </a:extLst>
          </p:cNvPr>
          <p:cNvSpPr txBox="1"/>
          <p:nvPr/>
        </p:nvSpPr>
        <p:spPr>
          <a:xfrm>
            <a:off x="280999" y="2362069"/>
            <a:ext cx="2585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Strengthen coordination</a:t>
            </a:r>
          </a:p>
        </p:txBody>
      </p:sp>
      <p:pic>
        <p:nvPicPr>
          <p:cNvPr id="1026" name="Picture 2" descr="Gear Icon Outline Icon Business Services Technical Help Gear Configuration  Support Center Stock Illustration - Download Image Now - iStock">
            <a:extLst>
              <a:ext uri="{FF2B5EF4-FFF2-40B4-BE49-F238E27FC236}">
                <a16:creationId xmlns:a16="http://schemas.microsoft.com/office/drawing/2014/main" id="{40D1905E-06CF-1977-B423-94FBC7367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9899" y1="36355" x2="29739" y2="36111"/>
                        <a14:foregroundMark x1="36601" y1="46569" x2="36284" y2="46085"/>
                        <a14:foregroundMark x1="38995" y1="46885" x2="38072" y2="47712"/>
                        <a14:foregroundMark x1="32867" y1="74359" x2="31699" y2="69771"/>
                        <a14:foregroundMark x1="33987" y1="78758" x2="33621" y2="77322"/>
                        <a14:foregroundMark x1="33829" y1="61535" x2="34150" y2="60294"/>
                        <a14:foregroundMark x1="31699" y1="69771" x2="33474" y2="62907"/>
                        <a14:foregroundMark x1="35085" y1="60643" x2="45098" y2="64379"/>
                        <a14:foregroundMark x1="34150" y1="60294" x2="34730" y2="60510"/>
                        <a14:foregroundMark x1="45098" y1="64379" x2="45915" y2="72876"/>
                        <a14:foregroundMark x1="45915" y1="72876" x2="33497" y2="77614"/>
                        <a14:foregroundMark x1="60131" y1="71895" x2="58507" y2="67022"/>
                        <a14:foregroundMark x1="71146" y1="64335" x2="72059" y2="66503"/>
                        <a14:foregroundMark x1="65523" y1="50980" x2="65821" y2="51689"/>
                        <a14:foregroundMark x1="61038" y1="68597" x2="55719" y2="69608"/>
                        <a14:foregroundMark x1="62725" y1="68277" x2="61207" y2="68565"/>
                        <a14:foregroundMark x1="72059" y1="66503" x2="63163" y2="68193"/>
                        <a14:foregroundMark x1="55719" y1="69608" x2="54085" y2="69444"/>
                        <a14:foregroundMark x1="52288" y1="62092" x2="54085" y2="49183"/>
                        <a14:foregroundMark x1="75000" y1="58007" x2="71895" y2="47386"/>
                        <a14:foregroundMark x1="44844" y1="46885" x2="43627" y2="48203"/>
                        <a14:foregroundMark x1="46843" y1="44719" x2="45518" y2="46154"/>
                        <a14:foregroundMark x1="51471" y1="39706" x2="47675" y2="43818"/>
                        <a14:foregroundMark x1="43627" y1="48203" x2="42320" y2="48693"/>
                        <a14:foregroundMark x1="30695" y1="42912" x2="30556" y2="42647"/>
                        <a14:foregroundMark x1="34150" y1="49510" x2="33233" y2="47760"/>
                        <a14:foregroundMark x1="28543" y1="36687" x2="28595" y2="36275"/>
                        <a14:foregroundMark x1="28051" y1="40626" x2="28454" y2="37403"/>
                        <a14:foregroundMark x1="27778" y1="42810" x2="28031" y2="40783"/>
                        <a14:foregroundMark x1="31690" y1="30394" x2="32843" y2="30065"/>
                        <a14:foregroundMark x1="25980" y1="32026" x2="31635" y2="30410"/>
                        <a14:foregroundMark x1="35131" y1="24183" x2="39706" y2="24673"/>
                        <a14:foregroundMark x1="47712" y1="25654" x2="48856" y2="28758"/>
                        <a14:foregroundMark x1="51307" y1="36438" x2="51144" y2="31536"/>
                        <a14:foregroundMark x1="33987" y1="77124" x2="33987" y2="77124"/>
                        <a14:foregroundMark x1="33824" y1="76797" x2="33987" y2="77124"/>
                        <a14:backgroundMark x1="32680" y1="61928" x2="32680" y2="61928"/>
                        <a14:backgroundMark x1="33333" y1="61765" x2="33824" y2="62745"/>
                        <a14:backgroundMark x1="32713" y1="77124" x2="32026" y2="75980"/>
                        <a14:backgroundMark x1="32801" y1="77271" x2="32713" y2="77124"/>
                        <a14:backgroundMark x1="32515" y1="77124" x2="33007" y2="77288"/>
                        <a14:backgroundMark x1="31046" y1="76634" x2="32515" y2="77124"/>
                        <a14:backgroundMark x1="32353" y1="77288" x2="33091" y2="77124"/>
                        <a14:backgroundMark x1="33497" y1="77778" x2="33497" y2="77351"/>
                        <a14:backgroundMark x1="33007" y1="62418" x2="33333" y2="62582"/>
                        <a14:backgroundMark x1="42320" y1="40686" x2="40523" y2="39379"/>
                        <a14:backgroundMark x1="40523" y1="42484" x2="36765" y2="33987"/>
                        <a14:backgroundMark x1="40523" y1="31863" x2="47059" y2="36111"/>
                        <a14:backgroundMark x1="46569" y1="38399" x2="44118" y2="43137"/>
                        <a14:backgroundMark x1="34477" y1="43627" x2="32680" y2="33333"/>
                        <a14:backgroundMark x1="32680" y1="33333" x2="33333" y2="31536"/>
                        <a14:backgroundMark x1="35458" y1="30719" x2="38725" y2="29739"/>
                        <a14:backgroundMark x1="39052" y1="29575" x2="43137" y2="29902"/>
                        <a14:backgroundMark x1="39379" y1="30065" x2="46569" y2="35458"/>
                        <a14:backgroundMark x1="46569" y1="35458" x2="44118" y2="43954"/>
                        <a14:backgroundMark x1="44118" y1="43954" x2="35458" y2="43954"/>
                        <a14:backgroundMark x1="35458" y1="43954" x2="31863" y2="35294"/>
                        <a14:backgroundMark x1="31863" y1="35294" x2="38235" y2="30556"/>
                        <a14:backgroundMark x1="33824" y1="33170" x2="31046" y2="36928"/>
                        <a14:backgroundMark x1="31209" y1="39379" x2="32026" y2="41340"/>
                        <a14:backgroundMark x1="32190" y1="41340" x2="34477" y2="42647"/>
                        <a14:backgroundMark x1="34641" y1="44444" x2="36111" y2="45261"/>
                        <a14:backgroundMark x1="34150" y1="43137" x2="36275" y2="45588"/>
                        <a14:backgroundMark x1="31373" y1="36928" x2="30882" y2="39542"/>
                        <a14:backgroundMark x1="31046" y1="37745" x2="30719" y2="36601"/>
                        <a14:backgroundMark x1="35458" y1="45098" x2="36601" y2="45752"/>
                        <a14:backgroundMark x1="30229" y1="36275" x2="30392" y2="36928"/>
                        <a14:backgroundMark x1="56209" y1="61601" x2="63562" y2="66176"/>
                        <a14:backgroundMark x1="63562" y1="66176" x2="68954" y2="58824"/>
                        <a14:backgroundMark x1="68954" y1="58824" x2="61275" y2="54085"/>
                        <a14:backgroundMark x1="61275" y1="54085" x2="56536" y2="61275"/>
                        <a14:backgroundMark x1="56536" y1="61275" x2="56863" y2="61275"/>
                        <a14:backgroundMark x1="62418" y1="52288" x2="64052" y2="52451"/>
                        <a14:backgroundMark x1="64542" y1="53105" x2="68137" y2="54902"/>
                        <a14:backgroundMark x1="69771" y1="62418" x2="70261" y2="61601"/>
                        <a14:backgroundMark x1="64052" y1="52124" x2="64706" y2="52288"/>
                        <a14:backgroundMark x1="70425" y1="62908" x2="70588" y2="61928"/>
                        <a14:backgroundMark x1="70261" y1="62092" x2="69444" y2="625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2100907" cy="210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85B5AF3-90D0-6466-BAE3-9AA50897675E}"/>
              </a:ext>
            </a:extLst>
          </p:cNvPr>
          <p:cNvSpPr txBox="1"/>
          <p:nvPr/>
        </p:nvSpPr>
        <p:spPr>
          <a:xfrm>
            <a:off x="3187234" y="2396571"/>
            <a:ext cx="2666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Innovation that manages risk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8F42F0B7-323A-6783-52C5-E29A147F06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40842" y="3104457"/>
            <a:ext cx="1359782" cy="1387876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50A71B0D-6AC0-E3C6-AC40-A88D87EF230F}"/>
              </a:ext>
            </a:extLst>
          </p:cNvPr>
          <p:cNvSpPr txBox="1"/>
          <p:nvPr/>
        </p:nvSpPr>
        <p:spPr>
          <a:xfrm>
            <a:off x="6143688" y="2384848"/>
            <a:ext cx="2666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Leverage international operators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2B4D1C97-A336-D071-63F7-4E590E6378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46570" y="3203463"/>
            <a:ext cx="1087568" cy="118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0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041b82c-2dbc-4a56-8884-e8ec8a175964">1</Category>
    <GuidanceCategory xmlns="8041b82c-2dbc-4a56-8884-e8ec8a175964" xsi:nil="true"/>
    <InteragencyCategory xmlns="8041b82c-2dbc-4a56-8884-e8ec8a175964" xsi:nil="true"/>
    <Whitehouse_x0020_Trip_x0020_Paper_x0020_Subcategory xmlns="8041b82c-2dbc-4a56-8884-e8ec8a175964" xsi:nil="true"/>
    <WhiteHouseCategory xmlns="8041b82c-2dbc-4a56-8884-e8ec8a175964" xsi:nil="true"/>
    <TaxCatchAll xmlns="f19c7836-b3f0-4134-b379-cb7fbac6ba32" xsi:nil="true"/>
    <lcf76f155ced4ddcb4097134ff3c332f xmlns="8041b82c-2dbc-4a56-8884-e8ec8a17596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F347C038504A45AE7834F592117D24" ma:contentTypeVersion="24" ma:contentTypeDescription="Create a new document." ma:contentTypeScope="" ma:versionID="7be9267d4569bb8acfc1989a6a5cfaa9">
  <xsd:schema xmlns:xsd="http://www.w3.org/2001/XMLSchema" xmlns:xs="http://www.w3.org/2001/XMLSchema" xmlns:p="http://schemas.microsoft.com/office/2006/metadata/properties" xmlns:ns2="8041b82c-2dbc-4a56-8884-e8ec8a175964" xmlns:ns3="e45d1576-369a-4212-8d1c-956d1dd9de31" xmlns:ns4="f19c7836-b3f0-4134-b379-cb7fbac6ba32" targetNamespace="http://schemas.microsoft.com/office/2006/metadata/properties" ma:root="true" ma:fieldsID="4231ff111d522bae838215f78dc1b9a4" ns2:_="" ns3:_="" ns4:_="">
    <xsd:import namespace="8041b82c-2dbc-4a56-8884-e8ec8a175964"/>
    <xsd:import namespace="e45d1576-369a-4212-8d1c-956d1dd9de31"/>
    <xsd:import namespace="f19c7836-b3f0-4134-b379-cb7fbac6ba32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GuidanceCategory" minOccurs="0"/>
                <xsd:element ref="ns2:InteragencyCategory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Whitehouse_x0020_Trip_x0020_Paper_x0020_Subcategory" minOccurs="0"/>
                <xsd:element ref="ns2:MediaServiceGenerationTime" minOccurs="0"/>
                <xsd:element ref="ns2:MediaServiceEventHashCode" minOccurs="0"/>
                <xsd:element ref="ns2:WhiteHouseCategory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1b82c-2dbc-4a56-8884-e8ec8a175964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scription="When selecting &quot;Guidance&quot; or &quot;Interagency,&quot; please select an additional categorization from the appropriate field below." ma:list="{8ff3f918-2bb1-432b-b18f-3f26f77e322f}" ma:internalName="Category" ma:readOnly="false" ma:showField="Title">
      <xsd:simpleType>
        <xsd:restriction base="dms:Lookup"/>
      </xsd:simpleType>
    </xsd:element>
    <xsd:element name="GuidanceCategory" ma:index="9" nillable="true" ma:displayName="Guidance Category" ma:description="For use with Category &quot;Guidance.&quot;" ma:list="{82e112d2-3be5-4416-974c-f94d62c2f6c4}" ma:internalName="GuidanceCategory" ma:readOnly="false" ma:showField="Title">
      <xsd:simpleType>
        <xsd:restriction base="dms:Lookup"/>
      </xsd:simpleType>
    </xsd:element>
    <xsd:element name="InteragencyCategory" ma:index="10" nillable="true" ma:displayName="Interagency Category" ma:description="For use with Category &quot;Interagency.&quot;" ma:list="{3076fe5e-d3b8-41f7-9186-6c86b5ab84c3}" ma:internalName="InteragencyCategory" ma:readOnly="false" ma:showField="Title">
      <xsd:simpleType>
        <xsd:restriction base="dms:Lookup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Whitehouse_x0020_Trip_x0020_Paper_x0020_Subcategory" ma:index="19" nillable="true" ma:displayName="White House Subcategory" ma:format="Dropdown" ma:internalName="Whitehouse_x0020_Trip_x0020_Paper_x0020_Subcategory">
      <xsd:simpleType>
        <xsd:restriction base="dms:Choice">
          <xsd:enumeration value="_President"/>
          <xsd:enumeration value="_Vice President"/>
          <xsd:enumeration value="Sample Papers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WhiteHouseCategory" ma:index="22" nillable="true" ma:displayName="White House Category" ma:format="Dropdown" ma:list="6da4494e-62c5-4bb6-adae-225760ebb59d" ma:internalName="WhiteHouseCategory" ma:showField="Title">
      <xsd:simpleType>
        <xsd:restriction base="dms:Lookup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0c4236b-c3ef-4727-9e6d-e99ea6badd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d1576-369a-4212-8d1c-956d1dd9de3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c7836-b3f0-4134-b379-cb7fbac6ba32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5b0844b-1f8d-4a51-b09f-eddb0a284626}" ma:internalName="TaxCatchAll" ma:showField="CatchAllData" ma:web="f19c7836-b3f0-4134-b379-cb7fbac6ba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7361AC-D32C-4800-AD3C-ADAB9F033E64}">
  <ds:schemaRefs>
    <ds:schemaRef ds:uri="6b409b77-e7f7-4fdd-9df8-60dbdf6b43b8"/>
    <ds:schemaRef ds:uri="6bf32df2-3624-4c13-838d-fe34a5912d1d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8041b82c-2dbc-4a56-8884-e8ec8a175964"/>
    <ds:schemaRef ds:uri="f19c7836-b3f0-4134-b379-cb7fbac6ba32"/>
  </ds:schemaRefs>
</ds:datastoreItem>
</file>

<file path=customXml/itemProps2.xml><?xml version="1.0" encoding="utf-8"?>
<ds:datastoreItem xmlns:ds="http://schemas.openxmlformats.org/officeDocument/2006/customXml" ds:itemID="{A3D7D4CF-15FB-4091-9804-020CEC523C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8BFDB0-D014-4B93-88B5-BCA7E0D548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41b82c-2dbc-4a56-8884-e8ec8a175964"/>
    <ds:schemaRef ds:uri="e45d1576-369a-4212-8d1c-956d1dd9de31"/>
    <ds:schemaRef ds:uri="f19c7836-b3f0-4134-b379-cb7fbac6ba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6370</TotalTime>
  <Words>50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1_Office Theme</vt:lpstr>
      <vt:lpstr>U.S. Department of State </vt:lpstr>
      <vt:lpstr>PowerPoint Presentation</vt:lpstr>
      <vt:lpstr>PowerPoint Presentation</vt:lpstr>
    </vt:vector>
  </TitlesOfParts>
  <Company>U S Department of 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Deck Template</dc:title>
  <dc:creator>StewartNJ</dc:creator>
  <cp:lastModifiedBy>Tirre, Michael</cp:lastModifiedBy>
  <cp:revision>345</cp:revision>
  <cp:lastPrinted>2018-09-06T12:23:37Z</cp:lastPrinted>
  <dcterms:created xsi:type="dcterms:W3CDTF">2018-06-20T18:59:31Z</dcterms:created>
  <dcterms:modified xsi:type="dcterms:W3CDTF">2023-10-04T19:01:48Z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0x010100E1F347C038504A45AE7834F592117D24</vt:lpwstr>
  </property>
  <property fmtid="{D5CDD505-2E9C-101B-9397-08002B2CF9AE}" pid="3" name="MSIP_Label_1665d9ee-429a-4d5f-97cc-cfb56e044a6e_Enabled">
    <vt:lpwstr>True</vt:lpwstr>
  </property>
  <property fmtid="{D5CDD505-2E9C-101B-9397-08002B2CF9AE}" pid="4" name="MSIP_Label_1665d9ee-429a-4d5f-97cc-cfb56e044a6e_SiteId">
    <vt:lpwstr>66cf5074-5afe-48d1-a691-a12b2121f44b</vt:lpwstr>
  </property>
  <property fmtid="{D5CDD505-2E9C-101B-9397-08002B2CF9AE}" pid="5" name="MSIP_Label_1665d9ee-429a-4d5f-97cc-cfb56e044a6e_Owner">
    <vt:lpwstr>FryeSC@state.gov</vt:lpwstr>
  </property>
  <property fmtid="{D5CDD505-2E9C-101B-9397-08002B2CF9AE}" pid="6" name="MSIP_Label_1665d9ee-429a-4d5f-97cc-cfb56e044a6e_SetDate">
    <vt:lpwstr>2020-11-30T15:10:58.0140964Z</vt:lpwstr>
  </property>
  <property fmtid="{D5CDD505-2E9C-101B-9397-08002B2CF9AE}" pid="7" name="MSIP_Label_1665d9ee-429a-4d5f-97cc-cfb56e044a6e_Name">
    <vt:lpwstr>Unclassified</vt:lpwstr>
  </property>
  <property fmtid="{D5CDD505-2E9C-101B-9397-08002B2CF9AE}" pid="8" name="MSIP_Label_1665d9ee-429a-4d5f-97cc-cfb56e044a6e_Application">
    <vt:lpwstr>Microsoft Azure Information Protection</vt:lpwstr>
  </property>
  <property fmtid="{D5CDD505-2E9C-101B-9397-08002B2CF9AE}" pid="9" name="MSIP_Label_1665d9ee-429a-4d5f-97cc-cfb56e044a6e_ActionId">
    <vt:lpwstr>7ca8b8c4-0d95-49f2-aa8b-aff4fcad3487</vt:lpwstr>
  </property>
  <property fmtid="{D5CDD505-2E9C-101B-9397-08002B2CF9AE}" pid="10" name="MSIP_Label_1665d9ee-429a-4d5f-97cc-cfb56e044a6e_Extended_MSFT_Method">
    <vt:lpwstr>Manual</vt:lpwstr>
  </property>
  <property fmtid="{D5CDD505-2E9C-101B-9397-08002B2CF9AE}" pid="11" name="Sensitivity">
    <vt:lpwstr>Unclassified</vt:lpwstr>
  </property>
</Properties>
</file>