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6"/>
    <p:sldMasterId id="2147483710" r:id="rId7"/>
    <p:sldMasterId id="2147483678" r:id="rId8"/>
  </p:sldMasterIdLst>
  <p:notesMasterIdLst>
    <p:notesMasterId r:id="rId18"/>
  </p:notesMasterIdLst>
  <p:sldIdLst>
    <p:sldId id="283" r:id="rId9"/>
    <p:sldId id="309" r:id="rId10"/>
    <p:sldId id="305" r:id="rId11"/>
    <p:sldId id="310" r:id="rId12"/>
    <p:sldId id="307" r:id="rId13"/>
    <p:sldId id="308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FFFFFF"/>
    <a:srgbClr val="001D39"/>
    <a:srgbClr val="AFD8ED"/>
    <a:srgbClr val="002C56"/>
    <a:srgbClr val="45A4D6"/>
    <a:srgbClr val="004A91"/>
    <a:srgbClr val="F0F4F8"/>
    <a:srgbClr val="003B73"/>
    <a:srgbClr val="AAC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7"/>
    <p:restoredTop sz="96320"/>
  </p:normalViewPr>
  <p:slideViewPr>
    <p:cSldViewPr snapToObjects="1" showGuides="1">
      <p:cViewPr varScale="1">
        <p:scale>
          <a:sx n="65" d="100"/>
          <a:sy n="65" d="100"/>
        </p:scale>
        <p:origin x="11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12886-E533-B743-80F2-FFAD123BFDFB}" type="datetimeFigureOut">
              <a:rPr lang="en-BE" smtClean="0"/>
              <a:t>10/11/2023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C2CB-92DE-CC40-B566-DF0687972C3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933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298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7848" y="1"/>
            <a:ext cx="7464152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8FEBE-A466-6D4D-9409-309C4644ABD0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291344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691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5">
            <a:extLst>
              <a:ext uri="{FF2B5EF4-FFF2-40B4-BE49-F238E27FC236}">
                <a16:creationId xmlns:a16="http://schemas.microsoft.com/office/drawing/2014/main" id="{660AF5F3-395B-C04B-B7C0-C4E21B5E20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71541117"/>
              </p:ext>
            </p:extLst>
          </p:nvPr>
        </p:nvGraphicFramePr>
        <p:xfrm>
          <a:off x="609744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70CDD05-2C9D-AD41-B946-3A22CC6FEF4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267690" y="2651918"/>
            <a:ext cx="4398818" cy="3378142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graphicFrame>
        <p:nvGraphicFramePr>
          <p:cNvPr id="10" name="Content Placeholder 25">
            <a:extLst>
              <a:ext uri="{FF2B5EF4-FFF2-40B4-BE49-F238E27FC236}">
                <a16:creationId xmlns:a16="http://schemas.microsoft.com/office/drawing/2014/main" id="{87F10C19-9C47-5B46-97A2-15131427E3E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9810310"/>
              </p:ext>
            </p:extLst>
          </p:nvPr>
        </p:nvGraphicFramePr>
        <p:xfrm>
          <a:off x="126769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25">
            <a:extLst>
              <a:ext uri="{FF2B5EF4-FFF2-40B4-BE49-F238E27FC236}">
                <a16:creationId xmlns:a16="http://schemas.microsoft.com/office/drawing/2014/main" id="{9FF65E60-B7E9-7D4F-826B-05ACAD2E5AA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9810310"/>
              </p:ext>
            </p:extLst>
          </p:nvPr>
        </p:nvGraphicFramePr>
        <p:xfrm>
          <a:off x="609744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548A333-8913-584B-A4DE-084F4804C6D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097441" y="2651916"/>
            <a:ext cx="4398817" cy="3378143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618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EBA310F8-DC7A-BC43-9251-362ABFCAC01D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515938" y="2996952"/>
            <a:ext cx="11160125" cy="180000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921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6424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5584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6436659" y="3675529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4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5056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260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79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1154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 userDrawn="1">
          <p15:clr>
            <a:srgbClr val="FBAE40"/>
          </p15:clr>
        </p15:guide>
        <p15:guide id="6" pos="374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3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6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3837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0877" y="3428999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709933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6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6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1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345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3175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79E52-51C0-D740-8878-87E45C148123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89342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0877" y="3428999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314261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7265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8" y="2321766"/>
            <a:ext cx="11160125" cy="3447209"/>
          </a:xfrm>
          <a:prstGeom prst="rect">
            <a:avLst/>
          </a:prstGeom>
          <a:solidFill>
            <a:srgbClr val="00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AC2DA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755649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29"/>
            <a:ext cx="4550317" cy="3447209"/>
          </a:xfrm>
          <a:solidFill>
            <a:srgbClr val="AFD8ED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BE" dirty="0"/>
              <a:t>Choose picture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en-B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002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9" y="1705395"/>
            <a:ext cx="5580062" cy="3447209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4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en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 userDrawn="1"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45A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4289-0019-7E40-8571-C42EF6AEA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916" y="1936345"/>
            <a:ext cx="4572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A5C46-AE34-7245-A4D1-EAA774A73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4905" y="4578999"/>
            <a:ext cx="457200" cy="4064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9659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6863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2FC3AB-A2AF-024F-9780-93A1752782C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1337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2"/>
            <a:ext cx="9024318" cy="1325563"/>
          </a:xfrm>
        </p:spPr>
        <p:txBody>
          <a:bodyPr/>
          <a:lstStyle>
            <a:lvl1pPr>
              <a:defRPr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Contact us</a:t>
            </a:r>
            <a:endParaRPr lang="en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 userDrawn="1"/>
        </p:nvSpPr>
        <p:spPr>
          <a:xfrm>
            <a:off x="1319684" y="4350170"/>
            <a:ext cx="64666" cy="769003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9B224A-DD06-D343-A646-2D5EC1098C25}"/>
              </a:ext>
            </a:extLst>
          </p:cNvPr>
          <p:cNvSpPr txBox="1">
            <a:spLocks/>
          </p:cNvSpPr>
          <p:nvPr userDrawn="1"/>
        </p:nvSpPr>
        <p:spPr>
          <a:xfrm>
            <a:off x="1617984" y="4350171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E-MAIL</a:t>
            </a:r>
            <a:endParaRPr lang="en-BE" sz="120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E80EC9-8B27-EE41-9371-7D76F496AAE4}"/>
              </a:ext>
            </a:extLst>
          </p:cNvPr>
          <p:cNvSpPr txBox="1">
            <a:spLocks/>
          </p:cNvSpPr>
          <p:nvPr userDrawn="1"/>
        </p:nvSpPr>
        <p:spPr>
          <a:xfrm>
            <a:off x="1617984" y="4705446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i="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PHONE</a:t>
            </a:r>
            <a:endParaRPr lang="en-BE" sz="1200" b="0" i="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 userDrawn="1"/>
        </p:nvSpPr>
        <p:spPr>
          <a:xfrm>
            <a:off x="3160207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8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en-BE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en-B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BE" dirty="0"/>
              <a:t>NATO </a:t>
            </a:r>
            <a:r>
              <a:rPr lang="en-BE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184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86ACC-5667-C947-9130-825369D7BCBD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102478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02AA1-B850-0944-9305-ADEC5D3CACD0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161361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D8ED"/>
              </a:buClr>
              <a:defRPr sz="2400"/>
            </a:lvl1pPr>
            <a:lvl2pPr>
              <a:buClr>
                <a:srgbClr val="AFD8ED"/>
              </a:buClr>
              <a:defRPr sz="2000"/>
            </a:lvl2pPr>
            <a:lvl3pPr>
              <a:buClr>
                <a:srgbClr val="AFD8ED"/>
              </a:buClr>
              <a:defRPr sz="1800"/>
            </a:lvl3pPr>
            <a:lvl4pPr>
              <a:buClr>
                <a:srgbClr val="AFD8ED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38245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5157787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/>
              <a:t>NATO UNCLASSIFIED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</a:t>
            </a:r>
            <a:r>
              <a:rPr lang="en-BE" dirty="0">
                <a:effectLst/>
              </a:rPr>
              <a:t>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2031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3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69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257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772816"/>
            <a:ext cx="5157787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4476260"/>
            <a:ext cx="5157787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0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BE" dirty="0"/>
              <a:t>NATO </a:t>
            </a:r>
            <a:r>
              <a:rPr lang="en-BE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4852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8278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712C414-C3DF-1945-BA0F-6DC5639DDB4D}"/>
              </a:ext>
            </a:extLst>
          </p:cNvPr>
          <p:cNvSpPr txBox="1">
            <a:spLocks/>
          </p:cNvSpPr>
          <p:nvPr userDrawn="1"/>
        </p:nvSpPr>
        <p:spPr>
          <a:xfrm>
            <a:off x="1440000" y="180000"/>
            <a:ext cx="5400000" cy="54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6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71" r:id="rId3"/>
    <p:sldLayoutId id="2147483672" r:id="rId4"/>
    <p:sldLayoutId id="2147483654" r:id="rId5"/>
    <p:sldLayoutId id="2147483673" r:id="rId6"/>
    <p:sldLayoutId id="2147483674" r:id="rId7"/>
    <p:sldLayoutId id="2147483676" r:id="rId8"/>
    <p:sldLayoutId id="2147483656" r:id="rId9"/>
    <p:sldLayoutId id="2147483657" r:id="rId10"/>
    <p:sldLayoutId id="2147483658" r:id="rId11"/>
    <p:sldLayoutId id="2147483675" r:id="rId12"/>
    <p:sldLayoutId id="2147483660" r:id="rId13"/>
    <p:sldLayoutId id="2147483666" r:id="rId14"/>
    <p:sldLayoutId id="2147483669" r:id="rId15"/>
    <p:sldLayoutId id="2147483670" r:id="rId16"/>
    <p:sldLayoutId id="2147483661" r:id="rId17"/>
    <p:sldLayoutId id="2147483665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10/11/2023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AA4AE7-A41E-1D4A-A158-BE5C849205CB}"/>
              </a:ext>
            </a:extLst>
          </p:cNvPr>
          <p:cNvSpPr txBox="1">
            <a:spLocks/>
          </p:cNvSpPr>
          <p:nvPr userDrawn="1"/>
        </p:nvSpPr>
        <p:spPr>
          <a:xfrm>
            <a:off x="1440000" y="180000"/>
            <a:ext cx="5400000" cy="540000"/>
          </a:xfrm>
          <a:prstGeom prst="rect">
            <a:avLst/>
          </a:prstGeom>
          <a:solidFill>
            <a:srgbClr val="001D39"/>
          </a:solidFill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69168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FFFF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856A8-C9FE-FE4B-8358-69AEE8936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NATO supporting Mine </a:t>
            </a:r>
            <a:r>
              <a:rPr lang="en-US" dirty="0"/>
              <a:t>Action in </a:t>
            </a:r>
            <a:r>
              <a:rPr lang="en-US" dirty="0" smtClean="0"/>
              <a:t>Ukraine</a:t>
            </a:r>
            <a:r>
              <a:rPr lang="en-GB" dirty="0"/>
              <a:t/>
            </a:r>
            <a:br>
              <a:rPr lang="en-GB" dirty="0"/>
            </a:br>
            <a:r>
              <a:rPr lang="en-US" sz="2000" dirty="0" smtClean="0"/>
              <a:t>Pavel Buček</a:t>
            </a:r>
            <a:br>
              <a:rPr lang="en-US" sz="2000" dirty="0" smtClean="0"/>
            </a:br>
            <a:r>
              <a:rPr lang="en-US" sz="2000" b="0" dirty="0" smtClean="0"/>
              <a:t>Comprehensive </a:t>
            </a:r>
            <a:r>
              <a:rPr lang="en-US" sz="2000" b="0" dirty="0"/>
              <a:t>Assistance Package (CAP) for Ukraine Team,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Defence </a:t>
            </a:r>
            <a:r>
              <a:rPr lang="en-US" sz="2000" b="0" dirty="0"/>
              <a:t>and Security Cooperation </a:t>
            </a:r>
            <a:r>
              <a:rPr lang="en-US" sz="2000" b="0" dirty="0" smtClean="0"/>
              <a:t>Directorate, </a:t>
            </a:r>
            <a:r>
              <a:rPr lang="en-US" sz="2000" b="0" dirty="0"/>
              <a:t>Operations </a:t>
            </a:r>
            <a:r>
              <a:rPr lang="en-US" sz="2000" b="0" dirty="0" smtClean="0"/>
              <a:t>Division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CD2C28-40F4-804A-95B3-380165B84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</a:t>
            </a:r>
            <a:r>
              <a:rPr lang="en-US" dirty="0" smtClean="0"/>
              <a:t>October </a:t>
            </a:r>
            <a:r>
              <a:rPr lang="en-BE" dirty="0" smtClean="0"/>
              <a:t>202</a:t>
            </a:r>
            <a:r>
              <a:rPr lang="en-US" dirty="0" smtClean="0"/>
              <a:t>3</a:t>
            </a:r>
            <a:endParaRPr lang="en-B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0E520A-87A1-874C-9EBC-2A769B893D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5938" y="5608538"/>
            <a:ext cx="925686" cy="412750"/>
          </a:xfrm>
        </p:spPr>
        <p:txBody>
          <a:bodyPr>
            <a:normAutofit/>
          </a:bodyPr>
          <a:lstStyle/>
          <a:p>
            <a:r>
              <a:rPr lang="en-US" dirty="0" smtClean="0"/>
              <a:t>ZAGREB</a:t>
            </a:r>
            <a:endParaRPr lang="en-BE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F83BA3F-F5A4-0F40-9CE8-84AF3FDD51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51" y="244"/>
            <a:ext cx="7465929" cy="3797511"/>
          </a:xfrm>
        </p:spPr>
      </p:pic>
    </p:spTree>
    <p:extLst>
      <p:ext uri="{BB962C8B-B14F-4D97-AF65-F5344CB8AC3E}">
        <p14:creationId xmlns:p14="http://schemas.microsoft.com/office/powerpoint/2010/main" val="152945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track record and focus on Ukraine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NATO </a:t>
            </a:r>
            <a:r>
              <a:rPr lang="en-US" dirty="0" smtClean="0"/>
              <a:t>support</a:t>
            </a:r>
            <a:r>
              <a:rPr lang="cs-CZ" dirty="0" smtClean="0"/>
              <a:t>ing</a:t>
            </a:r>
            <a:r>
              <a:rPr lang="en-US" dirty="0" smtClean="0"/>
              <a:t> efforts of partners in demining</a:t>
            </a:r>
          </a:p>
          <a:p>
            <a:r>
              <a:rPr lang="en-US" dirty="0" smtClean="0"/>
              <a:t>Madrid </a:t>
            </a:r>
            <a:r>
              <a:rPr lang="en-US" dirty="0"/>
              <a:t>summit </a:t>
            </a:r>
            <a:r>
              <a:rPr lang="en-US" dirty="0" smtClean="0"/>
              <a:t>(2022) decision to review the </a:t>
            </a:r>
            <a:r>
              <a:rPr lang="en-US" dirty="0"/>
              <a:t>political framework for </a:t>
            </a:r>
            <a:r>
              <a:rPr lang="en-US" dirty="0" smtClean="0"/>
              <a:t>the </a:t>
            </a:r>
            <a:r>
              <a:rPr lang="en-US" dirty="0"/>
              <a:t>Comprehensive Assistance Package for </a:t>
            </a:r>
            <a:r>
              <a:rPr lang="en-US" dirty="0" smtClean="0"/>
              <a:t>Ukraine</a:t>
            </a:r>
          </a:p>
          <a:p>
            <a:pPr lvl="1"/>
            <a:r>
              <a:rPr lang="en-US" dirty="0" smtClean="0"/>
              <a:t>NATO-Ukraine </a:t>
            </a:r>
            <a:r>
              <a:rPr lang="en-US" dirty="0"/>
              <a:t>Comprehensive Assistance Package for Ukraine Trust </a:t>
            </a:r>
            <a:r>
              <a:rPr lang="en-US" dirty="0" smtClean="0"/>
              <a:t>Fund</a:t>
            </a:r>
          </a:p>
          <a:p>
            <a:r>
              <a:rPr lang="en-US" dirty="0" smtClean="0"/>
              <a:t>Vilnius summit (2023) decisions: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the CAP into a multi-year programme for </a:t>
            </a:r>
            <a:r>
              <a:rPr lang="en-US" dirty="0" smtClean="0"/>
              <a:t>Ukraine</a:t>
            </a:r>
          </a:p>
          <a:p>
            <a:pPr lvl="1"/>
            <a:r>
              <a:rPr lang="en-US" dirty="0" smtClean="0"/>
              <a:t>fund </a:t>
            </a:r>
            <a:r>
              <a:rPr lang="en-US" dirty="0"/>
              <a:t>the CAP in a sustained and predictable way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2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533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Ukraine </a:t>
            </a:r>
            <a:r>
              <a:rPr lang="en-GB" dirty="0"/>
              <a:t>CAP Trust </a:t>
            </a:r>
            <a:r>
              <a:rPr lang="en-GB" dirty="0" smtClean="0"/>
              <a:t>Fund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single and dedicated </a:t>
            </a:r>
            <a:r>
              <a:rPr lang="en-US" dirty="0" smtClean="0"/>
              <a:t>financing instrument that enables </a:t>
            </a:r>
            <a:r>
              <a:rPr lang="en-US" dirty="0" smtClean="0"/>
              <a:t>projects </a:t>
            </a:r>
            <a:r>
              <a:rPr lang="en-US" dirty="0" smtClean="0"/>
              <a:t>through the Comprehensive </a:t>
            </a:r>
            <a:r>
              <a:rPr lang="en-US" dirty="0"/>
              <a:t>Assistance Package (CAP) approved</a:t>
            </a:r>
            <a:r>
              <a:rPr lang="cs-CZ" dirty="0" smtClean="0"/>
              <a:t> </a:t>
            </a:r>
            <a:r>
              <a:rPr lang="en-US" dirty="0"/>
              <a:t>by NATO and </a:t>
            </a:r>
            <a:r>
              <a:rPr lang="en-US" dirty="0" smtClean="0"/>
              <a:t>Ukraine: </a:t>
            </a:r>
          </a:p>
          <a:p>
            <a:pPr lvl="1"/>
            <a:r>
              <a:rPr lang="en-US" dirty="0" smtClean="0"/>
              <a:t>Continued </a:t>
            </a:r>
            <a:r>
              <a:rPr lang="en-US" dirty="0" smtClean="0"/>
              <a:t>delivery of urgently needed </a:t>
            </a:r>
            <a:r>
              <a:rPr lang="en-US" b="1" dirty="0" smtClean="0"/>
              <a:t>non-lethal military assistance </a:t>
            </a:r>
            <a:r>
              <a:rPr lang="en-US" dirty="0" smtClean="0"/>
              <a:t>(</a:t>
            </a:r>
            <a:r>
              <a:rPr lang="en-US" dirty="0"/>
              <a:t>sustainment</a:t>
            </a:r>
            <a:r>
              <a:rPr lang="en-US" dirty="0" smtClean="0"/>
              <a:t>)</a:t>
            </a:r>
            <a:r>
              <a:rPr lang="en-US" dirty="0"/>
              <a:t> to </a:t>
            </a:r>
            <a:r>
              <a:rPr lang="en-US" dirty="0"/>
              <a:t>Ukraine </a:t>
            </a:r>
            <a:r>
              <a:rPr lang="en-US" dirty="0" smtClean="0"/>
              <a:t>the remains </a:t>
            </a:r>
            <a:r>
              <a:rPr lang="en-US" dirty="0"/>
              <a:t>a </a:t>
            </a:r>
            <a:r>
              <a:rPr lang="en-US" dirty="0" smtClean="0"/>
              <a:t>priority;</a:t>
            </a:r>
            <a:endParaRPr lang="en-US" dirty="0" smtClean="0"/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b="1" dirty="0" smtClean="0"/>
              <a:t>longer </a:t>
            </a:r>
            <a:r>
              <a:rPr lang="en-US" b="1" dirty="0"/>
              <a:t>term </a:t>
            </a:r>
            <a:r>
              <a:rPr lang="en-US" b="1" dirty="0" smtClean="0"/>
              <a:t>strategic projects </a:t>
            </a:r>
            <a:r>
              <a:rPr lang="en-US" dirty="0" smtClean="0"/>
              <a:t>as </a:t>
            </a:r>
            <a:r>
              <a:rPr lang="en-US" dirty="0"/>
              <a:t>a multi-year </a:t>
            </a:r>
            <a:r>
              <a:rPr lang="en-US" dirty="0" smtClean="0"/>
              <a:t>programme of support.</a:t>
            </a:r>
            <a:endParaRPr lang="en-US" dirty="0"/>
          </a:p>
          <a:p>
            <a:r>
              <a:rPr lang="en-GB" dirty="0" smtClean="0"/>
              <a:t>Objectives:</a:t>
            </a:r>
            <a:endParaRPr lang="en-GB" dirty="0"/>
          </a:p>
          <a:p>
            <a:pPr lvl="1"/>
            <a:r>
              <a:rPr lang="en-US" dirty="0"/>
              <a:t>To support Ukraine’s deterrence and defence in the short, medium, and long term;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help Ukraine perform </a:t>
            </a:r>
            <a:r>
              <a:rPr lang="en-US" dirty="0" smtClean="0"/>
              <a:t>defence</a:t>
            </a:r>
            <a:r>
              <a:rPr lang="cs-CZ" dirty="0" smtClean="0"/>
              <a:t> </a:t>
            </a:r>
            <a:r>
              <a:rPr lang="en-US" dirty="0"/>
              <a:t>and</a:t>
            </a:r>
            <a:r>
              <a:rPr lang="cs-CZ" dirty="0"/>
              <a:t> </a:t>
            </a:r>
            <a:r>
              <a:rPr lang="en-US" dirty="0"/>
              <a:t>security </a:t>
            </a:r>
            <a:r>
              <a:rPr lang="en-US" dirty="0" smtClean="0"/>
              <a:t>sector</a:t>
            </a:r>
            <a:r>
              <a:rPr lang="cs-CZ" dirty="0" smtClean="0"/>
              <a:t> </a:t>
            </a:r>
            <a:r>
              <a:rPr lang="en-US" dirty="0" smtClean="0"/>
              <a:t>reforms.</a:t>
            </a:r>
            <a:endParaRPr lang="cs-CZ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3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8883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r="17626"/>
          <a:stretch>
            <a:fillRect/>
          </a:stretch>
        </p:blipFill>
        <p:spPr>
          <a:xfrm>
            <a:off x="7260116" y="2317750"/>
            <a:ext cx="4095271" cy="38115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233" y="1247774"/>
            <a:ext cx="10833154" cy="106997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Ukraine CAP T</a:t>
            </a:r>
            <a:r>
              <a:rPr lang="cs-CZ" sz="4400" dirty="0"/>
              <a:t>F </a:t>
            </a:r>
            <a:r>
              <a:rPr lang="en-US" sz="4400" dirty="0"/>
              <a:t>Sustainment Projects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6737883" cy="381158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Fully or Partially Delivered to Ukraine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21 projects </a:t>
            </a:r>
            <a:r>
              <a:rPr lang="en-US" sz="1900" dirty="0" smtClean="0"/>
              <a:t>delivered </a:t>
            </a:r>
            <a:r>
              <a:rPr lang="en-US" sz="1900" dirty="0"/>
              <a:t>for a total of 115,221,309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16 projects pending delivery or contracting for 104,849,411 EUR</a:t>
            </a: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UCAP # 7.33 Demining Equipment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Total value: 127,298,490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Tranche # 1 value: 12,756,300 </a:t>
            </a:r>
            <a:r>
              <a:rPr lang="en-US" sz="1900" dirty="0"/>
              <a:t>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Portable Obstacle and Minefield Breaching System (quantity 900</a:t>
            </a:r>
            <a:r>
              <a:rPr lang="en-US" sz="1900" dirty="0" smtClean="0"/>
              <a:t>)</a:t>
            </a:r>
            <a:endParaRPr lang="en-US" sz="1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4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3873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Executing </a:t>
            </a:r>
            <a:r>
              <a:rPr lang="en-US" dirty="0"/>
              <a:t>Agent for CAP TF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NATO </a:t>
            </a:r>
            <a:r>
              <a:rPr lang="en-US" dirty="0"/>
              <a:t>Support and Procurement Agency (NSPA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NATO Communication </a:t>
            </a:r>
            <a:r>
              <a:rPr lang="en-US" dirty="0"/>
              <a:t>and Information Agency (NCIA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Other possible national or international </a:t>
            </a:r>
            <a:r>
              <a:rPr lang="en-US" dirty="0" smtClean="0"/>
              <a:t>solutions</a:t>
            </a:r>
          </a:p>
          <a:p>
            <a:r>
              <a:rPr lang="en-US" dirty="0"/>
              <a:t>Executive Management Agreements </a:t>
            </a:r>
            <a:r>
              <a:rPr lang="en-US" dirty="0" smtClean="0"/>
              <a:t>recognize </a:t>
            </a:r>
            <a:r>
              <a:rPr lang="en-US" dirty="0"/>
              <a:t>NSPA and NCIA as selected Executing Agents for the Ukraine CAP Trust Fund </a:t>
            </a:r>
            <a:r>
              <a:rPr lang="en-US" dirty="0" smtClean="0"/>
              <a:t>projects.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5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4350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 </a:t>
            </a:r>
            <a:r>
              <a:rPr lang="en-GB" dirty="0" smtClean="0"/>
              <a:t>Lines of Effort and Demining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</a:t>
            </a:r>
            <a:r>
              <a:rPr lang="en-US" dirty="0"/>
              <a:t>and </a:t>
            </a:r>
            <a:r>
              <a:rPr lang="en-US" dirty="0" smtClean="0"/>
              <a:t>Reconstruction</a:t>
            </a:r>
          </a:p>
          <a:p>
            <a:pPr lvl="1"/>
            <a:r>
              <a:rPr lang="en-US" dirty="0"/>
              <a:t>Demining and ammunition safety is part of a </a:t>
            </a:r>
            <a:r>
              <a:rPr lang="en-US" dirty="0" smtClean="0"/>
              <a:t>recovery LoE </a:t>
            </a:r>
            <a:r>
              <a:rPr lang="en-US" dirty="0"/>
              <a:t>of the multi-year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Projects will mostly </a:t>
            </a:r>
            <a:r>
              <a:rPr lang="en-US" dirty="0"/>
              <a:t>have form of capacity </a:t>
            </a:r>
            <a:r>
              <a:rPr lang="en-US" dirty="0" smtClean="0"/>
              <a:t>building, training and procurement. </a:t>
            </a:r>
            <a:endParaRPr lang="en-GB" dirty="0"/>
          </a:p>
          <a:p>
            <a:r>
              <a:rPr lang="en-US" dirty="0" smtClean="0"/>
              <a:t>Institution Building</a:t>
            </a:r>
            <a:endParaRPr lang="en-US" dirty="0"/>
          </a:p>
          <a:p>
            <a:r>
              <a:rPr lang="en-US" dirty="0" smtClean="0"/>
              <a:t>Transition </a:t>
            </a:r>
            <a:r>
              <a:rPr lang="en-US" dirty="0"/>
              <a:t>towards NATO </a:t>
            </a:r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6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178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vision and next steps in demining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NATO’s long term commitment </a:t>
            </a:r>
            <a:r>
              <a:rPr lang="en-US" dirty="0"/>
              <a:t>in demining </a:t>
            </a:r>
            <a:r>
              <a:rPr lang="en-US" dirty="0" smtClean="0"/>
              <a:t>leading to </a:t>
            </a:r>
            <a:r>
              <a:rPr lang="en-US" dirty="0"/>
              <a:t>sustainable recovery efforts</a:t>
            </a:r>
            <a:endParaRPr lang="en-US" dirty="0" smtClean="0"/>
          </a:p>
          <a:p>
            <a:r>
              <a:rPr lang="en-US" dirty="0" smtClean="0"/>
              <a:t>NATO's specialization </a:t>
            </a:r>
            <a:r>
              <a:rPr lang="en-US" dirty="0"/>
              <a:t>in capacity </a:t>
            </a:r>
            <a:r>
              <a:rPr lang="en-US" dirty="0" smtClean="0"/>
              <a:t>building – possible directions</a:t>
            </a:r>
          </a:p>
          <a:p>
            <a:pPr lvl="1"/>
            <a:r>
              <a:rPr lang="en-US" dirty="0" smtClean="0"/>
              <a:t>Strengthening </a:t>
            </a:r>
            <a:r>
              <a:rPr lang="en-US" dirty="0"/>
              <a:t>the capability of the demining units of the security and defense forces, including those engaged in underwater demining, by </a:t>
            </a:r>
            <a:r>
              <a:rPr lang="en-US" dirty="0" smtClean="0"/>
              <a:t>training and equipment</a:t>
            </a:r>
            <a:endParaRPr lang="en-US" dirty="0"/>
          </a:p>
          <a:p>
            <a:pPr lvl="1"/>
            <a:r>
              <a:rPr lang="en-US" dirty="0" smtClean="0"/>
              <a:t>Strengthening existing training centers and increasing </a:t>
            </a:r>
            <a:r>
              <a:rPr lang="en-US" dirty="0"/>
              <a:t>the level of professional training of the security </a:t>
            </a:r>
            <a:r>
              <a:rPr lang="en-US" dirty="0" smtClean="0"/>
              <a:t>sector </a:t>
            </a:r>
            <a:r>
              <a:rPr lang="en-US" dirty="0"/>
              <a:t>demining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Projects to be discussed and adopted by the joint CAP management board</a:t>
            </a:r>
            <a:endParaRPr lang="en-US" dirty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7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342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with Ukraine and Donors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NATO-Ukraine </a:t>
            </a:r>
            <a:r>
              <a:rPr lang="en-US" dirty="0"/>
              <a:t>Council </a:t>
            </a:r>
            <a:r>
              <a:rPr lang="en-US" dirty="0" smtClean="0"/>
              <a:t>formats:</a:t>
            </a:r>
          </a:p>
          <a:p>
            <a:pPr lvl="1"/>
            <a:r>
              <a:rPr lang="en-US" dirty="0" smtClean="0"/>
              <a:t>Joint Working Group for Defence Reform (possibly a new committee in near future)</a:t>
            </a:r>
          </a:p>
          <a:p>
            <a:pPr lvl="1"/>
            <a:r>
              <a:rPr lang="en-US" dirty="0"/>
              <a:t>Ad Hoc Working Group on Small Arms and Light Weapons and Mine Action </a:t>
            </a:r>
            <a:endParaRPr lang="en-US" dirty="0" smtClean="0"/>
          </a:p>
          <a:p>
            <a:r>
              <a:rPr lang="en-US" dirty="0" smtClean="0"/>
              <a:t>NATO </a:t>
            </a:r>
            <a:r>
              <a:rPr lang="en-US" dirty="0"/>
              <a:t>representation in </a:t>
            </a:r>
            <a:r>
              <a:rPr lang="en-US" dirty="0" smtClean="0"/>
              <a:t>Ukraine (NRU)</a:t>
            </a:r>
            <a:endParaRPr lang="en-US" dirty="0"/>
          </a:p>
          <a:p>
            <a:pPr lvl="1"/>
            <a:r>
              <a:rPr lang="en-US" dirty="0" smtClean="0"/>
              <a:t>Ministry </a:t>
            </a:r>
            <a:r>
              <a:rPr lang="en-US" dirty="0"/>
              <a:t>of </a:t>
            </a:r>
            <a:r>
              <a:rPr lang="en-US" dirty="0" smtClean="0"/>
              <a:t>Economy and other stakeholders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donor coordination platform </a:t>
            </a:r>
            <a:r>
              <a:rPr lang="en-US" dirty="0" smtClean="0"/>
              <a:t>under </a:t>
            </a:r>
            <a:r>
              <a:rPr lang="en-US" dirty="0"/>
              <a:t>the </a:t>
            </a:r>
            <a:r>
              <a:rPr lang="en-US" dirty="0" smtClean="0"/>
              <a:t>chair </a:t>
            </a:r>
            <a:r>
              <a:rPr lang="en-US" dirty="0"/>
              <a:t>of the </a:t>
            </a:r>
            <a:r>
              <a:rPr lang="en-US" dirty="0" smtClean="0"/>
              <a:t>First Deputy Prime Minister</a:t>
            </a:r>
          </a:p>
          <a:p>
            <a:pPr lvl="1"/>
            <a:r>
              <a:rPr lang="en-US" dirty="0" smtClean="0"/>
              <a:t>Local Donors’ coordination 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C1764AD0-C74F-455C-9415-34772028CE55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169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Bucek.Pavel@hq.nato.int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+3227071377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dirty="0" smtClean="0"/>
              <a:t>NATO </a:t>
            </a:r>
            <a:r>
              <a:rPr lang="en-BE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646401-8A5D-4B35-910B-22B02531C913}" type="datetime1">
              <a:rPr lang="LID4096" smtClean="0"/>
              <a:pPr/>
              <a:t>10/11/2023</a:t>
            </a:fld>
            <a:r>
              <a:rPr lang="en-BE" dirty="0" smtClean="0"/>
              <a:t>  |  </a:t>
            </a:r>
            <a:r>
              <a:rPr lang="en-GB" dirty="0" smtClean="0"/>
              <a:t>P</a:t>
            </a:r>
            <a:r>
              <a:rPr lang="en-BE" dirty="0" smtClean="0"/>
              <a:t>AGE </a:t>
            </a:r>
            <a:fld id="{3C66DE6B-CC4B-F74A-99D4-2DC8DD154D90}" type="slidenum">
              <a:rPr lang="en-BE" smtClean="0"/>
              <a:pPr/>
              <a:t>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4115225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f8cac1-79ed-4877-a27e-bc3442a37018">XWS4AQJTECS6-928426536-55</_dlc_DocId>
    <_dlc_DocIdUrl xmlns="76f8cac1-79ed-4877-a27e-bc3442a37018">
      <Url>https://hqhome.hq.nato.int/div/OPS/P%26A/_layouts/15/DocIdRedir.aspx?ID=XWS4AQJTECS6-928426536-55</Url>
      <Description>XWS4AQJTECS6-928426536-55</Description>
    </_dlc_DocIdUrl>
  </documentManagement>
</p:properties>
</file>

<file path=customXml/item3.xml><?xml version="1.0" encoding="utf-8"?>
<titus xmlns="http://schemas.titus.com/TitusProperties/">
  <TitusGUID xmlns="">3751afc3-f3c4-4245-8cb8-75dacc9a681f</TitusGUID>
  <TitusMetadata xmlns="">eyJucyI6Imh0dHA6XC9cL3d3dy50aXR1cy5jb21cL25zXC9uYXRvIiwicHJvcHMiOlt7Im4iOiJPd25lcnNoaXAiLCJ2YWxzIjpbeyJ2YWx1ZSI6Ik5BVE8ifV19LHsibiI6IkNsYXNzaWZpY2F0aW9uIiwidmFscyI6W3sidmFsdWUiOiJVTkNMQVNTSUZJRUQifV19LHsibiI6IlJlbGVhc2FiaWxpdHkiLCJ2YWxzIjpbXX0seyJuIjoiT25seSIsInZhbHMiOltdfSx7Im4iOiJMaW1pdGVkIiwidmFscyI6W3sidmFsdWUiOiJObyJ9XX0seyJuIjoiQWRtaW5pc3RyYXRpdmVNYXJraW5ncyIsInZhbHMiOlt7InZhbHVlIjoiTm9uZSJ9XX1dfQ==</TitusMetadata>
</titu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A61B8D31670478C2CC8D01A737CB4" ma:contentTypeVersion="1" ma:contentTypeDescription="Create a new document." ma:contentTypeScope="" ma:versionID="7b61a9c7b38fb662ebac322484ec2f8d">
  <xsd:schema xmlns:xsd="http://www.w3.org/2001/XMLSchema" xmlns:xs="http://www.w3.org/2001/XMLSchema" xmlns:p="http://schemas.microsoft.com/office/2006/metadata/properties" xmlns:ns2="76f8cac1-79ed-4877-a27e-bc3442a37018" targetNamespace="http://schemas.microsoft.com/office/2006/metadata/properties" ma:root="true" ma:fieldsID="571b9f25fb30b1ad5b185b41a486b2fb" ns2:_="">
    <xsd:import namespace="76f8cac1-79ed-4877-a27e-bc3442a37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8cac1-79ed-4877-a27e-bc3442a370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F0E0F25-B379-4AE9-A09D-7046DE8443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B4256-7345-46CF-A648-B77F59A29F3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76f8cac1-79ed-4877-a27e-bc3442a370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E0935E-9E13-472A-9726-10CE0285251F}">
  <ds:schemaRefs>
    <ds:schemaRef ds:uri="http://schemas.titus.com/TitusProperties/"/>
    <ds:schemaRef ds:uri=""/>
  </ds:schemaRefs>
</ds:datastoreItem>
</file>

<file path=customXml/itemProps4.xml><?xml version="1.0" encoding="utf-8"?>
<ds:datastoreItem xmlns:ds="http://schemas.openxmlformats.org/officeDocument/2006/customXml" ds:itemID="{A155AA4B-9607-4264-BF77-2C15D83E3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8cac1-79ed-4877-a27e-bc3442a37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97F3F2B-8295-40FD-B8E3-B387D250436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11445</TotalTime>
  <Words>546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Garamond</vt:lpstr>
      <vt:lpstr>Noto Sans</vt:lpstr>
      <vt:lpstr>Noto Serif</vt:lpstr>
      <vt:lpstr>Orpheus Pro Medium</vt:lpstr>
      <vt:lpstr>Source Sans Pro</vt:lpstr>
      <vt:lpstr>Wingdings</vt:lpstr>
      <vt:lpstr>1_Cover slides</vt:lpstr>
      <vt:lpstr>2_Content Slides</vt:lpstr>
      <vt:lpstr>2_Cover slides</vt:lpstr>
      <vt:lpstr>NATO supporting Mine Action in Ukraine Pavel Buček Comprehensive Assistance Package (CAP) for Ukraine Team,  Defence and Security Cooperation Directorate, Operations Division</vt:lpstr>
      <vt:lpstr>NATO track record and focus on Ukraine</vt:lpstr>
      <vt:lpstr>Ukraine CAP Trust Fund</vt:lpstr>
      <vt:lpstr>Ukraine CAP TF Sustainment Projects</vt:lpstr>
      <vt:lpstr>The Executing Agent for CAP TF projects</vt:lpstr>
      <vt:lpstr>CAP Lines of Effort and Demining</vt:lpstr>
      <vt:lpstr>NATO vision and next steps in demining</vt:lpstr>
      <vt:lpstr>Coordination with Ukraine and Donors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Bucek</dc:creator>
  <cp:lastModifiedBy>Bucek Pavel</cp:lastModifiedBy>
  <cp:revision>156</cp:revision>
  <dcterms:created xsi:type="dcterms:W3CDTF">2020-04-24T10:03:43Z</dcterms:created>
  <dcterms:modified xsi:type="dcterms:W3CDTF">2023-10-11T10:16:30Z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ship">
    <vt:lpwstr>NATO</vt:lpwstr>
  </property>
  <property fmtid="{D5CDD505-2E9C-101B-9397-08002B2CF9AE}" pid="3" name="Classification">
    <vt:lpwstr>UNCLASSIFIED</vt:lpwstr>
  </property>
  <property fmtid="{D5CDD505-2E9C-101B-9397-08002B2CF9AE}" pid="4" name="Releasability">
    <vt:lpwstr/>
  </property>
  <property fmtid="{D5CDD505-2E9C-101B-9397-08002B2CF9AE}" pid="5" name="Only">
    <vt:lpwstr/>
  </property>
  <property fmtid="{D5CDD505-2E9C-101B-9397-08002B2CF9AE}" pid="6" name="Limited">
    <vt:lpwstr>No</vt:lpwstr>
  </property>
  <property fmtid="{D5CDD505-2E9C-101B-9397-08002B2CF9AE}" pid="7" name="AdministrativeMarkings">
    <vt:lpwstr>None</vt:lpwstr>
  </property>
  <property fmtid="{D5CDD505-2E9C-101B-9397-08002B2CF9AE}" pid="8" name="ContentTypeId">
    <vt:lpwstr>0x0101007BBA61B8D31670478C2CC8D01A737CB4</vt:lpwstr>
  </property>
  <property fmtid="{D5CDD505-2E9C-101B-9397-08002B2CF9AE}" pid="9" name="_dlc_DocIdItemGuid">
    <vt:lpwstr>dfec3a06-7af9-40e9-8de8-ca34980de0df</vt:lpwstr>
  </property>
  <property fmtid="{D5CDD505-2E9C-101B-9397-08002B2CF9AE}" pid="10" name="TitusGUID">
    <vt:lpwstr>3751afc3-f3c4-4245-8cb8-75dacc9a681f</vt:lpwstr>
  </property>
  <property fmtid="{D5CDD505-2E9C-101B-9397-08002B2CF9AE}" pid="11" name="TitusOriginalClassifier">
    <vt:lpwstr>bucek.pavel</vt:lpwstr>
  </property>
</Properties>
</file>