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708" r:id="rId3"/>
    <p:sldId id="272" r:id="rId4"/>
    <p:sldId id="706" r:id="rId5"/>
    <p:sldId id="355" r:id="rId6"/>
    <p:sldId id="302" r:id="rId7"/>
    <p:sldId id="361" r:id="rId8"/>
    <p:sldId id="284" r:id="rId9"/>
    <p:sldId id="790" r:id="rId10"/>
    <p:sldId id="455" r:id="rId11"/>
    <p:sldId id="363" r:id="rId12"/>
    <p:sldId id="627" r:id="rId13"/>
    <p:sldId id="289" r:id="rId14"/>
    <p:sldId id="705" r:id="rId15"/>
    <p:sldId id="291" r:id="rId16"/>
    <p:sldId id="293" r:id="rId17"/>
    <p:sldId id="712" r:id="rId18"/>
    <p:sldId id="686" r:id="rId19"/>
    <p:sldId id="294" r:id="rId20"/>
    <p:sldId id="381" r:id="rId21"/>
    <p:sldId id="277" r:id="rId22"/>
    <p:sldId id="280" r:id="rId23"/>
    <p:sldId id="266"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9659" autoAdjust="0"/>
  </p:normalViewPr>
  <p:slideViewPr>
    <p:cSldViewPr snapToGrid="0">
      <p:cViewPr varScale="1">
        <p:scale>
          <a:sx n="114" d="100"/>
          <a:sy n="114" d="100"/>
        </p:scale>
        <p:origin x="492" y="114"/>
      </p:cViewPr>
      <p:guideLst>
        <p:guide orient="horz" pos="2160"/>
        <p:guide pos="3840"/>
      </p:guideLst>
    </p:cSldViewPr>
  </p:slideViewPr>
  <p:notesTextViewPr>
    <p:cViewPr>
      <p:scale>
        <a:sx n="100" d="100"/>
        <a:sy n="100" d="100"/>
      </p:scale>
      <p:origin x="0" y="0"/>
    </p:cViewPr>
  </p:notesTextViewPr>
  <p:notesViewPr>
    <p:cSldViewPr snapToGrid="0">
      <p:cViewPr varScale="1">
        <p:scale>
          <a:sx n="79" d="100"/>
          <a:sy n="79" d="100"/>
        </p:scale>
        <p:origin x="-393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9FB6A-E685-4CB4-92AE-0C38C9592AA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D9A62A1-82A1-4041-B5F9-FF2D77D27411}">
      <dgm:prSet custT="1"/>
      <dgm:spPr>
        <a:solidFill>
          <a:schemeClr val="bg2">
            <a:lumMod val="60000"/>
            <a:lumOff val="40000"/>
          </a:schemeClr>
        </a:solidFill>
      </dgm:spPr>
      <dgm:t>
        <a:bodyPr/>
        <a:lstStyle/>
        <a:p>
          <a:r>
            <a:rPr lang="en-US" sz="1600" b="1" dirty="0">
              <a:solidFill>
                <a:schemeClr val="accent6"/>
              </a:solidFill>
            </a:rPr>
            <a:t>Croatian Parliament</a:t>
          </a:r>
          <a:endParaRPr lang="hr-HR" sz="1600" dirty="0">
            <a:solidFill>
              <a:schemeClr val="accent6"/>
            </a:solidFill>
          </a:endParaRPr>
        </a:p>
      </dgm:t>
    </dgm:pt>
    <dgm:pt modelId="{1E2FD4E6-7F36-4297-A44A-E79077E55477}" type="parTrans" cxnId="{8604E79A-C355-4363-9157-D02F1865DA14}">
      <dgm:prSet/>
      <dgm:spPr/>
      <dgm:t>
        <a:bodyPr/>
        <a:lstStyle/>
        <a:p>
          <a:endParaRPr lang="en-US" sz="900"/>
        </a:p>
      </dgm:t>
    </dgm:pt>
    <dgm:pt modelId="{521C615C-FD18-4E8E-B2DC-130A596E65C7}" type="sibTrans" cxnId="{8604E79A-C355-4363-9157-D02F1865DA14}">
      <dgm:prSet/>
      <dgm:spPr>
        <a:noFill/>
      </dgm:spPr>
      <dgm:t>
        <a:bodyPr/>
        <a:lstStyle/>
        <a:p>
          <a:endParaRPr lang="en-US" sz="900"/>
        </a:p>
      </dgm:t>
    </dgm:pt>
    <dgm:pt modelId="{6D5D166C-C291-4F8D-AFE9-F2D1715440A5}">
      <dgm:prSet custT="1"/>
      <dgm:spPr>
        <a:solidFill>
          <a:schemeClr val="bg2">
            <a:lumMod val="60000"/>
            <a:lumOff val="40000"/>
          </a:schemeClr>
        </a:solidFill>
      </dgm:spPr>
      <dgm:t>
        <a:bodyPr/>
        <a:lstStyle/>
        <a:p>
          <a:r>
            <a:rPr lang="pl-PL" sz="1400" b="1" dirty="0">
              <a:solidFill>
                <a:schemeClr val="accent6"/>
              </a:solidFill>
            </a:rPr>
            <a:t>Commercial Demining Companies</a:t>
          </a:r>
          <a:endParaRPr lang="hr-HR" sz="1400" dirty="0">
            <a:solidFill>
              <a:schemeClr val="accent6"/>
            </a:solidFill>
          </a:endParaRPr>
        </a:p>
      </dgm:t>
    </dgm:pt>
    <dgm:pt modelId="{6A68120F-E8AA-46FF-8891-F71B88F3B61D}" type="parTrans" cxnId="{C0E8EAFA-EC88-4BFC-898D-1B8C8645D31F}">
      <dgm:prSet/>
      <dgm:spPr/>
      <dgm:t>
        <a:bodyPr/>
        <a:lstStyle/>
        <a:p>
          <a:endParaRPr lang="en-US" sz="900"/>
        </a:p>
      </dgm:t>
    </dgm:pt>
    <dgm:pt modelId="{CEE36F3A-277F-46E8-8C51-78F17843829E}" type="sibTrans" cxnId="{C0E8EAFA-EC88-4BFC-898D-1B8C8645D31F}">
      <dgm:prSet/>
      <dgm:spPr>
        <a:noFill/>
      </dgm:spPr>
      <dgm:t>
        <a:bodyPr/>
        <a:lstStyle/>
        <a:p>
          <a:endParaRPr lang="en-US" sz="900"/>
        </a:p>
      </dgm:t>
    </dgm:pt>
    <dgm:pt modelId="{A7385280-D132-4BBD-B1FA-CA23026C17C5}">
      <dgm:prSet custT="1"/>
      <dgm:spPr>
        <a:solidFill>
          <a:schemeClr val="bg2">
            <a:lumMod val="60000"/>
            <a:lumOff val="40000"/>
          </a:schemeClr>
        </a:solidFill>
      </dgm:spPr>
      <dgm:t>
        <a:bodyPr/>
        <a:lstStyle/>
        <a:p>
          <a:r>
            <a:rPr lang="pl-PL" sz="1600" b="1" dirty="0">
              <a:solidFill>
                <a:schemeClr val="accent6"/>
              </a:solidFill>
            </a:rPr>
            <a:t>Ministry of Interior</a:t>
          </a:r>
          <a:endParaRPr lang="hr-HR" sz="1600" dirty="0">
            <a:solidFill>
              <a:schemeClr val="accent6"/>
            </a:solidFill>
          </a:endParaRPr>
        </a:p>
      </dgm:t>
    </dgm:pt>
    <dgm:pt modelId="{6FAB3BAC-3CAB-4720-B26A-B24CAC573209}" type="parTrans" cxnId="{E1190310-4082-4045-BDCB-70FBA8089EE7}">
      <dgm:prSet/>
      <dgm:spPr/>
      <dgm:t>
        <a:bodyPr/>
        <a:lstStyle/>
        <a:p>
          <a:endParaRPr lang="en-US" sz="900"/>
        </a:p>
      </dgm:t>
    </dgm:pt>
    <dgm:pt modelId="{786E40BB-54BE-4628-94E9-1C0F8AF666E7}" type="sibTrans" cxnId="{E1190310-4082-4045-BDCB-70FBA8089EE7}">
      <dgm:prSet/>
      <dgm:spPr>
        <a:noFill/>
      </dgm:spPr>
      <dgm:t>
        <a:bodyPr/>
        <a:lstStyle/>
        <a:p>
          <a:endParaRPr lang="en-US" sz="900"/>
        </a:p>
      </dgm:t>
    </dgm:pt>
    <dgm:pt modelId="{26D716C3-530F-4390-BF32-7C37A648A9A3}">
      <dgm:prSet custT="1"/>
      <dgm:spPr>
        <a:solidFill>
          <a:schemeClr val="bg2">
            <a:lumMod val="60000"/>
            <a:lumOff val="40000"/>
          </a:schemeClr>
        </a:solidFill>
      </dgm:spPr>
      <dgm:t>
        <a:bodyPr/>
        <a:lstStyle/>
        <a:p>
          <a:r>
            <a:rPr lang="en-US" sz="1400" b="1" noProof="0" dirty="0">
              <a:solidFill>
                <a:schemeClr val="accent6"/>
              </a:solidFill>
            </a:rPr>
            <a:t>Government of the Republic of Croatia</a:t>
          </a:r>
          <a:endParaRPr lang="en-US" sz="1400" noProof="0" dirty="0">
            <a:solidFill>
              <a:schemeClr val="accent6"/>
            </a:solidFill>
          </a:endParaRPr>
        </a:p>
      </dgm:t>
    </dgm:pt>
    <dgm:pt modelId="{0A358928-8042-4996-AF6C-C3510298051D}" type="parTrans" cxnId="{18C7FDE3-E434-483A-9528-0624AE57A125}">
      <dgm:prSet/>
      <dgm:spPr/>
      <dgm:t>
        <a:bodyPr/>
        <a:lstStyle/>
        <a:p>
          <a:endParaRPr lang="en-US" sz="900"/>
        </a:p>
      </dgm:t>
    </dgm:pt>
    <dgm:pt modelId="{117CD4E4-3A06-46E5-B557-BBE5EB4A67C0}" type="sibTrans" cxnId="{18C7FDE3-E434-483A-9528-0624AE57A125}">
      <dgm:prSet/>
      <dgm:spPr>
        <a:noFill/>
      </dgm:spPr>
      <dgm:t>
        <a:bodyPr/>
        <a:lstStyle/>
        <a:p>
          <a:endParaRPr lang="en-US" sz="900"/>
        </a:p>
      </dgm:t>
    </dgm:pt>
    <dgm:pt modelId="{0915980A-EE3E-424E-9AC2-4CD76440C291}" type="pres">
      <dgm:prSet presAssocID="{CC59FB6A-E685-4CB4-92AE-0C38C9592AA8}" presName="cycle" presStyleCnt="0">
        <dgm:presLayoutVars>
          <dgm:dir/>
          <dgm:resizeHandles val="exact"/>
        </dgm:presLayoutVars>
      </dgm:prSet>
      <dgm:spPr/>
    </dgm:pt>
    <dgm:pt modelId="{09803DD2-CEDA-4B79-B32B-7B0FC6BAC58F}" type="pres">
      <dgm:prSet presAssocID="{FD9A62A1-82A1-4041-B5F9-FF2D77D27411}" presName="node" presStyleLbl="node1" presStyleIdx="0" presStyleCnt="4" custRadScaleRad="97163" custRadScaleInc="-7316">
        <dgm:presLayoutVars>
          <dgm:bulletEnabled val="1"/>
        </dgm:presLayoutVars>
      </dgm:prSet>
      <dgm:spPr>
        <a:prstGeom prst="ellipse">
          <a:avLst/>
        </a:prstGeom>
      </dgm:spPr>
    </dgm:pt>
    <dgm:pt modelId="{6AB9FC22-FA09-40C5-A0E5-986D036EF246}" type="pres">
      <dgm:prSet presAssocID="{FD9A62A1-82A1-4041-B5F9-FF2D77D27411}" presName="spNode" presStyleCnt="0"/>
      <dgm:spPr/>
    </dgm:pt>
    <dgm:pt modelId="{337F436C-E4CD-4572-8ACB-A560F30C393E}" type="pres">
      <dgm:prSet presAssocID="{521C615C-FD18-4E8E-B2DC-130A596E65C7}" presName="sibTrans" presStyleLbl="sibTrans1D1" presStyleIdx="0" presStyleCnt="4"/>
      <dgm:spPr/>
    </dgm:pt>
    <dgm:pt modelId="{51232E7B-B3A5-4AF8-8666-BC1E6E6AF69B}" type="pres">
      <dgm:prSet presAssocID="{6D5D166C-C291-4F8D-AFE9-F2D1715440A5}" presName="node" presStyleLbl="node1" presStyleIdx="1" presStyleCnt="4" custScaleX="116751" custScaleY="114980" custRadScaleRad="105160" custRadScaleInc="-41735">
        <dgm:presLayoutVars>
          <dgm:bulletEnabled val="1"/>
        </dgm:presLayoutVars>
      </dgm:prSet>
      <dgm:spPr>
        <a:prstGeom prst="ellipse">
          <a:avLst/>
        </a:prstGeom>
      </dgm:spPr>
    </dgm:pt>
    <dgm:pt modelId="{824973BD-62C3-40BB-ACA9-D22DA5E18DFA}" type="pres">
      <dgm:prSet presAssocID="{6D5D166C-C291-4F8D-AFE9-F2D1715440A5}" presName="spNode" presStyleCnt="0"/>
      <dgm:spPr/>
    </dgm:pt>
    <dgm:pt modelId="{BD9E94D9-ECD9-4211-B7F8-79822F8610B3}" type="pres">
      <dgm:prSet presAssocID="{CEE36F3A-277F-46E8-8C51-78F17843829E}" presName="sibTrans" presStyleLbl="sibTrans1D1" presStyleIdx="1" presStyleCnt="4"/>
      <dgm:spPr/>
    </dgm:pt>
    <dgm:pt modelId="{3E4B2DD0-EF80-4388-83E5-3542D3BFFF0D}" type="pres">
      <dgm:prSet presAssocID="{A7385280-D132-4BBD-B1FA-CA23026C17C5}" presName="node" presStyleLbl="node1" presStyleIdx="2" presStyleCnt="4" custScaleY="124400" custRadScaleRad="26831" custRadScaleInc="575747">
        <dgm:presLayoutVars>
          <dgm:bulletEnabled val="1"/>
        </dgm:presLayoutVars>
      </dgm:prSet>
      <dgm:spPr>
        <a:prstGeom prst="ellipse">
          <a:avLst/>
        </a:prstGeom>
      </dgm:spPr>
    </dgm:pt>
    <dgm:pt modelId="{FD0FD960-5E2A-490F-9669-43A1999347B2}" type="pres">
      <dgm:prSet presAssocID="{A7385280-D132-4BBD-B1FA-CA23026C17C5}" presName="spNode" presStyleCnt="0"/>
      <dgm:spPr/>
    </dgm:pt>
    <dgm:pt modelId="{6302CD8B-15AB-453E-BF1E-0D46550D2EE6}" type="pres">
      <dgm:prSet presAssocID="{786E40BB-54BE-4628-94E9-1C0F8AF666E7}" presName="sibTrans" presStyleLbl="sibTrans1D1" presStyleIdx="2" presStyleCnt="4"/>
      <dgm:spPr/>
    </dgm:pt>
    <dgm:pt modelId="{2B644A08-26B9-4122-A78C-925543D761ED}" type="pres">
      <dgm:prSet presAssocID="{26D716C3-530F-4390-BF32-7C37A648A9A3}" presName="node" presStyleLbl="node1" presStyleIdx="3" presStyleCnt="4" custScaleX="116695" custScaleY="133587" custRadScaleRad="115730" custRadScaleInc="42502">
        <dgm:presLayoutVars>
          <dgm:bulletEnabled val="1"/>
        </dgm:presLayoutVars>
      </dgm:prSet>
      <dgm:spPr>
        <a:prstGeom prst="ellipse">
          <a:avLst/>
        </a:prstGeom>
      </dgm:spPr>
    </dgm:pt>
    <dgm:pt modelId="{3EDF3B82-D3E8-4C38-8675-72A9EDF008FC}" type="pres">
      <dgm:prSet presAssocID="{26D716C3-530F-4390-BF32-7C37A648A9A3}" presName="spNode" presStyleCnt="0"/>
      <dgm:spPr/>
    </dgm:pt>
    <dgm:pt modelId="{88E83067-1DBA-4D11-B606-E203DFCE748C}" type="pres">
      <dgm:prSet presAssocID="{117CD4E4-3A06-46E5-B557-BBE5EB4A67C0}" presName="sibTrans" presStyleLbl="sibTrans1D1" presStyleIdx="3" presStyleCnt="4"/>
      <dgm:spPr/>
    </dgm:pt>
  </dgm:ptLst>
  <dgm:cxnLst>
    <dgm:cxn modelId="{BA5BB80D-3E30-4415-9D98-EE98D79153C5}" type="presOf" srcId="{CC59FB6A-E685-4CB4-92AE-0C38C9592AA8}" destId="{0915980A-EE3E-424E-9AC2-4CD76440C291}" srcOrd="0" destOrd="0" presId="urn:microsoft.com/office/officeart/2005/8/layout/cycle6"/>
    <dgm:cxn modelId="{AB07A70F-FF71-4164-B213-6477F5F8A502}" type="presOf" srcId="{26D716C3-530F-4390-BF32-7C37A648A9A3}" destId="{2B644A08-26B9-4122-A78C-925543D761ED}" srcOrd="0" destOrd="0" presId="urn:microsoft.com/office/officeart/2005/8/layout/cycle6"/>
    <dgm:cxn modelId="{E1190310-4082-4045-BDCB-70FBA8089EE7}" srcId="{CC59FB6A-E685-4CB4-92AE-0C38C9592AA8}" destId="{A7385280-D132-4BBD-B1FA-CA23026C17C5}" srcOrd="2" destOrd="0" parTransId="{6FAB3BAC-3CAB-4720-B26A-B24CAC573209}" sibTransId="{786E40BB-54BE-4628-94E9-1C0F8AF666E7}"/>
    <dgm:cxn modelId="{AFB47918-34AD-4F36-84D1-BFAC5923330F}" type="presOf" srcId="{FD9A62A1-82A1-4041-B5F9-FF2D77D27411}" destId="{09803DD2-CEDA-4B79-B32B-7B0FC6BAC58F}" srcOrd="0" destOrd="0" presId="urn:microsoft.com/office/officeart/2005/8/layout/cycle6"/>
    <dgm:cxn modelId="{0A070A41-79A6-450D-88D3-3F282213E0D6}" type="presOf" srcId="{A7385280-D132-4BBD-B1FA-CA23026C17C5}" destId="{3E4B2DD0-EF80-4388-83E5-3542D3BFFF0D}" srcOrd="0" destOrd="0" presId="urn:microsoft.com/office/officeart/2005/8/layout/cycle6"/>
    <dgm:cxn modelId="{755D6E44-2EF1-436A-B4A6-72F78D5BAF5A}" type="presOf" srcId="{786E40BB-54BE-4628-94E9-1C0F8AF666E7}" destId="{6302CD8B-15AB-453E-BF1E-0D46550D2EE6}" srcOrd="0" destOrd="0" presId="urn:microsoft.com/office/officeart/2005/8/layout/cycle6"/>
    <dgm:cxn modelId="{A7965C6A-F094-43D0-AA6F-A45282AC5461}" type="presOf" srcId="{117CD4E4-3A06-46E5-B557-BBE5EB4A67C0}" destId="{88E83067-1DBA-4D11-B606-E203DFCE748C}" srcOrd="0" destOrd="0" presId="urn:microsoft.com/office/officeart/2005/8/layout/cycle6"/>
    <dgm:cxn modelId="{8604E79A-C355-4363-9157-D02F1865DA14}" srcId="{CC59FB6A-E685-4CB4-92AE-0C38C9592AA8}" destId="{FD9A62A1-82A1-4041-B5F9-FF2D77D27411}" srcOrd="0" destOrd="0" parTransId="{1E2FD4E6-7F36-4297-A44A-E79077E55477}" sibTransId="{521C615C-FD18-4E8E-B2DC-130A596E65C7}"/>
    <dgm:cxn modelId="{6AB31EDC-EC59-4AAA-9360-3523744A937A}" type="presOf" srcId="{CEE36F3A-277F-46E8-8C51-78F17843829E}" destId="{BD9E94D9-ECD9-4211-B7F8-79822F8610B3}" srcOrd="0" destOrd="0" presId="urn:microsoft.com/office/officeart/2005/8/layout/cycle6"/>
    <dgm:cxn modelId="{18C7FDE3-E434-483A-9528-0624AE57A125}" srcId="{CC59FB6A-E685-4CB4-92AE-0C38C9592AA8}" destId="{26D716C3-530F-4390-BF32-7C37A648A9A3}" srcOrd="3" destOrd="0" parTransId="{0A358928-8042-4996-AF6C-C3510298051D}" sibTransId="{117CD4E4-3A06-46E5-B557-BBE5EB4A67C0}"/>
    <dgm:cxn modelId="{34A03CE7-5AF3-4AEA-AE32-32358D122782}" type="presOf" srcId="{521C615C-FD18-4E8E-B2DC-130A596E65C7}" destId="{337F436C-E4CD-4572-8ACB-A560F30C393E}" srcOrd="0" destOrd="0" presId="urn:microsoft.com/office/officeart/2005/8/layout/cycle6"/>
    <dgm:cxn modelId="{A3D324F2-2AC4-404C-8F0B-5859FC06D21A}" type="presOf" srcId="{6D5D166C-C291-4F8D-AFE9-F2D1715440A5}" destId="{51232E7B-B3A5-4AF8-8666-BC1E6E6AF69B}" srcOrd="0" destOrd="0" presId="urn:microsoft.com/office/officeart/2005/8/layout/cycle6"/>
    <dgm:cxn modelId="{C0E8EAFA-EC88-4BFC-898D-1B8C8645D31F}" srcId="{CC59FB6A-E685-4CB4-92AE-0C38C9592AA8}" destId="{6D5D166C-C291-4F8D-AFE9-F2D1715440A5}" srcOrd="1" destOrd="0" parTransId="{6A68120F-E8AA-46FF-8891-F71B88F3B61D}" sibTransId="{CEE36F3A-277F-46E8-8C51-78F17843829E}"/>
    <dgm:cxn modelId="{92584D4D-833E-405F-B209-8AA00A1AB4BC}" type="presParOf" srcId="{0915980A-EE3E-424E-9AC2-4CD76440C291}" destId="{09803DD2-CEDA-4B79-B32B-7B0FC6BAC58F}" srcOrd="0" destOrd="0" presId="urn:microsoft.com/office/officeart/2005/8/layout/cycle6"/>
    <dgm:cxn modelId="{973154CD-0ED1-4ED9-9D33-6EC2F57184C4}" type="presParOf" srcId="{0915980A-EE3E-424E-9AC2-4CD76440C291}" destId="{6AB9FC22-FA09-40C5-A0E5-986D036EF246}" srcOrd="1" destOrd="0" presId="urn:microsoft.com/office/officeart/2005/8/layout/cycle6"/>
    <dgm:cxn modelId="{B2CE2C8F-34C9-4C98-B442-24E18A9D1957}" type="presParOf" srcId="{0915980A-EE3E-424E-9AC2-4CD76440C291}" destId="{337F436C-E4CD-4572-8ACB-A560F30C393E}" srcOrd="2" destOrd="0" presId="urn:microsoft.com/office/officeart/2005/8/layout/cycle6"/>
    <dgm:cxn modelId="{62ADFFE4-6747-4D7F-A0A2-50549672FD8B}" type="presParOf" srcId="{0915980A-EE3E-424E-9AC2-4CD76440C291}" destId="{51232E7B-B3A5-4AF8-8666-BC1E6E6AF69B}" srcOrd="3" destOrd="0" presId="urn:microsoft.com/office/officeart/2005/8/layout/cycle6"/>
    <dgm:cxn modelId="{16F74F5C-A844-4560-A4C8-15B47B5FFA62}" type="presParOf" srcId="{0915980A-EE3E-424E-9AC2-4CD76440C291}" destId="{824973BD-62C3-40BB-ACA9-D22DA5E18DFA}" srcOrd="4" destOrd="0" presId="urn:microsoft.com/office/officeart/2005/8/layout/cycle6"/>
    <dgm:cxn modelId="{34DE2849-9E0C-4051-B789-8C2E71307F0C}" type="presParOf" srcId="{0915980A-EE3E-424E-9AC2-4CD76440C291}" destId="{BD9E94D9-ECD9-4211-B7F8-79822F8610B3}" srcOrd="5" destOrd="0" presId="urn:microsoft.com/office/officeart/2005/8/layout/cycle6"/>
    <dgm:cxn modelId="{74F0D8DD-1EE7-4BC2-9B87-86E27269DC82}" type="presParOf" srcId="{0915980A-EE3E-424E-9AC2-4CD76440C291}" destId="{3E4B2DD0-EF80-4388-83E5-3542D3BFFF0D}" srcOrd="6" destOrd="0" presId="urn:microsoft.com/office/officeart/2005/8/layout/cycle6"/>
    <dgm:cxn modelId="{03B0A251-4D96-4A49-B19D-68480F2B079C}" type="presParOf" srcId="{0915980A-EE3E-424E-9AC2-4CD76440C291}" destId="{FD0FD960-5E2A-490F-9669-43A1999347B2}" srcOrd="7" destOrd="0" presId="urn:microsoft.com/office/officeart/2005/8/layout/cycle6"/>
    <dgm:cxn modelId="{834451DB-B093-4CAC-A830-A36B4FF1759A}" type="presParOf" srcId="{0915980A-EE3E-424E-9AC2-4CD76440C291}" destId="{6302CD8B-15AB-453E-BF1E-0D46550D2EE6}" srcOrd="8" destOrd="0" presId="urn:microsoft.com/office/officeart/2005/8/layout/cycle6"/>
    <dgm:cxn modelId="{82BF98A9-B99D-448E-8048-DC7FBB753B31}" type="presParOf" srcId="{0915980A-EE3E-424E-9AC2-4CD76440C291}" destId="{2B644A08-26B9-4122-A78C-925543D761ED}" srcOrd="9" destOrd="0" presId="urn:microsoft.com/office/officeart/2005/8/layout/cycle6"/>
    <dgm:cxn modelId="{C9E70945-1021-4CBB-B426-1157C9052A28}" type="presParOf" srcId="{0915980A-EE3E-424E-9AC2-4CD76440C291}" destId="{3EDF3B82-D3E8-4C38-8675-72A9EDF008FC}" srcOrd="10" destOrd="0" presId="urn:microsoft.com/office/officeart/2005/8/layout/cycle6"/>
    <dgm:cxn modelId="{2B63A31C-976F-4C97-BBA6-88517831B47B}" type="presParOf" srcId="{0915980A-EE3E-424E-9AC2-4CD76440C291}" destId="{88E83067-1DBA-4D11-B606-E203DFCE748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87B782-6BE0-4D36-A37E-12263D6A758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BC226E3-77FB-4A38-9BB7-1CC93E5A6F65}">
      <dgm:prSet phldrT="[Text]" custT="1"/>
      <dgm:spPr>
        <a:solidFill>
          <a:schemeClr val="tx2">
            <a:lumMod val="20000"/>
            <a:lumOff val="80000"/>
          </a:schemeClr>
        </a:solidFill>
      </dgm:spPr>
      <dgm:t>
        <a:bodyPr/>
        <a:lstStyle/>
        <a:p>
          <a:pPr>
            <a:spcAft>
              <a:spcPts val="0"/>
            </a:spcAft>
          </a:pPr>
          <a:r>
            <a:rPr lang="hr-HR" sz="2000" b="1" dirty="0">
              <a:solidFill>
                <a:schemeClr val="accent6">
                  <a:lumMod val="75000"/>
                </a:schemeClr>
              </a:solidFill>
              <a:latin typeface="Cambria" pitchFamily="18" charset="0"/>
            </a:rPr>
            <a:t>MINE ACTION CENTRE</a:t>
          </a:r>
        </a:p>
        <a:p>
          <a:pPr>
            <a:spcAft>
              <a:spcPct val="35000"/>
            </a:spcAft>
          </a:pPr>
          <a:r>
            <a:rPr lang="hr-HR" sz="1400" dirty="0">
              <a:solidFill>
                <a:schemeClr val="accent6">
                  <a:lumMod val="75000"/>
                </a:schemeClr>
              </a:solidFill>
            </a:rPr>
            <a:t>Mine action experts: analysis (MIS, GIS), general &amp; special requirements on information and data acquisition</a:t>
          </a:r>
          <a:endParaRPr lang="en-US" sz="1400" dirty="0">
            <a:solidFill>
              <a:schemeClr val="accent6">
                <a:lumMod val="75000"/>
              </a:schemeClr>
            </a:solidFill>
          </a:endParaRPr>
        </a:p>
      </dgm:t>
    </dgm:pt>
    <dgm:pt modelId="{33A9A976-140A-44DB-8BA7-CB596DA71E53}" type="parTrans" cxnId="{8A73C71C-2129-4B88-A3FA-F0015BD878FE}">
      <dgm:prSet/>
      <dgm:spPr/>
      <dgm:t>
        <a:bodyPr/>
        <a:lstStyle/>
        <a:p>
          <a:endParaRPr lang="en-US"/>
        </a:p>
      </dgm:t>
    </dgm:pt>
    <dgm:pt modelId="{3AE30F85-EA0C-4906-96FF-7ACBC77EEB53}" type="sibTrans" cxnId="{8A73C71C-2129-4B88-A3FA-F0015BD878FE}">
      <dgm:prSet/>
      <dgm:spPr/>
      <dgm:t>
        <a:bodyPr/>
        <a:lstStyle/>
        <a:p>
          <a:endParaRPr lang="en-US" dirty="0"/>
        </a:p>
      </dgm:t>
    </dgm:pt>
    <dgm:pt modelId="{9B8CD481-6DCA-47F3-AB4D-C747F6F7C881}">
      <dgm:prSet phldrT="[Text]" custT="1"/>
      <dgm:spPr>
        <a:solidFill>
          <a:schemeClr val="tx2">
            <a:lumMod val="20000"/>
            <a:lumOff val="80000"/>
          </a:schemeClr>
        </a:solidFill>
        <a:ln>
          <a:solidFill>
            <a:schemeClr val="accent1">
              <a:lumMod val="20000"/>
              <a:lumOff val="80000"/>
            </a:schemeClr>
          </a:solidFill>
        </a:ln>
      </dgm:spPr>
      <dgm:t>
        <a:bodyPr/>
        <a:lstStyle/>
        <a:p>
          <a:pPr algn="ctr">
            <a:lnSpc>
              <a:spcPct val="90000"/>
            </a:lnSpc>
            <a:spcAft>
              <a:spcPts val="0"/>
            </a:spcAft>
          </a:pPr>
          <a:r>
            <a:rPr lang="hr-HR" sz="2000" b="1" dirty="0">
              <a:solidFill>
                <a:schemeClr val="accent6">
                  <a:lumMod val="75000"/>
                </a:schemeClr>
              </a:solidFill>
              <a:latin typeface="Cambria" pitchFamily="18" charset="0"/>
            </a:rPr>
            <a:t>SCENE </a:t>
          </a:r>
          <a:r>
            <a:rPr lang="hr-HR" sz="2000" b="1" dirty="0" err="1">
              <a:solidFill>
                <a:schemeClr val="accent6">
                  <a:lumMod val="75000"/>
                </a:schemeClr>
              </a:solidFill>
              <a:latin typeface="Cambria" pitchFamily="18" charset="0"/>
            </a:rPr>
            <a:t>ANALYSIS</a:t>
          </a:r>
          <a:endParaRPr lang="hr-HR" sz="2000" b="1" dirty="0">
            <a:solidFill>
              <a:schemeClr val="accent6">
                <a:lumMod val="75000"/>
              </a:schemeClr>
            </a:solidFill>
            <a:latin typeface="Cambria" pitchFamily="18" charset="0"/>
          </a:endParaRPr>
        </a:p>
        <a:p>
          <a:pPr algn="ctr">
            <a:lnSpc>
              <a:spcPct val="90000"/>
            </a:lnSpc>
            <a:spcAft>
              <a:spcPts val="0"/>
            </a:spcAft>
          </a:pPr>
          <a:r>
            <a:rPr lang="hr-HR" sz="1400" dirty="0" err="1">
              <a:solidFill>
                <a:schemeClr val="accent6">
                  <a:lumMod val="75000"/>
                </a:schemeClr>
              </a:solidFill>
            </a:rPr>
            <a:t>Satellite</a:t>
          </a:r>
          <a:r>
            <a:rPr lang="hr-HR" sz="1400" dirty="0">
              <a:solidFill>
                <a:schemeClr val="accent6">
                  <a:lumMod val="75000"/>
                </a:schemeClr>
              </a:solidFill>
            </a:rPr>
            <a:t> imagery </a:t>
          </a:r>
        </a:p>
        <a:p>
          <a:pPr algn="ctr">
            <a:lnSpc>
              <a:spcPct val="90000"/>
            </a:lnSpc>
            <a:spcAft>
              <a:spcPct val="35000"/>
            </a:spcAft>
          </a:pPr>
          <a:r>
            <a:rPr lang="hr-HR" sz="1400" dirty="0">
              <a:solidFill>
                <a:schemeClr val="accent6">
                  <a:lumMod val="75000"/>
                </a:schemeClr>
              </a:solidFill>
            </a:rPr>
            <a:t> DEM terrain analysis                                             Scene understanding, airborne mission planning, quality assessment of </a:t>
          </a:r>
          <a:r>
            <a:rPr lang="hr-HR" sz="1400" dirty="0" err="1">
              <a:solidFill>
                <a:schemeClr val="accent6">
                  <a:lumMod val="75000"/>
                </a:schemeClr>
              </a:solidFill>
            </a:rPr>
            <a:t>available</a:t>
          </a:r>
          <a:r>
            <a:rPr lang="hr-HR" sz="1400" dirty="0">
              <a:solidFill>
                <a:schemeClr val="accent6">
                  <a:lumMod val="75000"/>
                </a:schemeClr>
              </a:solidFill>
            </a:rPr>
            <a:t> Mine </a:t>
          </a:r>
          <a:r>
            <a:rPr lang="hr-HR" sz="1400" dirty="0" err="1">
              <a:solidFill>
                <a:schemeClr val="accent6">
                  <a:lumMod val="75000"/>
                </a:schemeClr>
              </a:solidFill>
            </a:rPr>
            <a:t>Field</a:t>
          </a:r>
          <a:r>
            <a:rPr lang="hr-HR" sz="1400" dirty="0">
              <a:solidFill>
                <a:schemeClr val="accent6">
                  <a:lumMod val="75000"/>
                </a:schemeClr>
              </a:solidFill>
            </a:rPr>
            <a:t> Records, </a:t>
          </a:r>
          <a:r>
            <a:rPr lang="hr-HR" sz="1400" dirty="0" err="1">
              <a:solidFill>
                <a:schemeClr val="accent6">
                  <a:lumMod val="75000"/>
                </a:schemeClr>
              </a:solidFill>
            </a:rPr>
            <a:t>Military</a:t>
          </a:r>
          <a:r>
            <a:rPr lang="hr-HR" sz="1400" dirty="0">
              <a:solidFill>
                <a:schemeClr val="accent6">
                  <a:lumMod val="75000"/>
                </a:schemeClr>
              </a:solidFill>
            </a:rPr>
            <a:t> </a:t>
          </a:r>
          <a:r>
            <a:rPr lang="hr-HR" sz="1400" dirty="0" err="1">
              <a:solidFill>
                <a:schemeClr val="accent6">
                  <a:lumMod val="75000"/>
                </a:schemeClr>
              </a:solidFill>
            </a:rPr>
            <a:t>Maps</a:t>
          </a:r>
          <a:r>
            <a:rPr lang="hr-HR" sz="1400" dirty="0">
              <a:solidFill>
                <a:schemeClr val="accent6">
                  <a:lumMod val="75000"/>
                </a:schemeClr>
              </a:solidFill>
            </a:rPr>
            <a:t> &amp; information</a:t>
          </a:r>
          <a:endParaRPr lang="en-US" sz="1400" dirty="0">
            <a:solidFill>
              <a:schemeClr val="accent6">
                <a:lumMod val="75000"/>
              </a:schemeClr>
            </a:solidFill>
          </a:endParaRPr>
        </a:p>
      </dgm:t>
    </dgm:pt>
    <dgm:pt modelId="{9001C2DA-1D8D-4D23-AACE-B5B7D5A8541A}" type="parTrans" cxnId="{0B28F37F-DB9B-4621-A029-59E827373256}">
      <dgm:prSet/>
      <dgm:spPr/>
      <dgm:t>
        <a:bodyPr/>
        <a:lstStyle/>
        <a:p>
          <a:endParaRPr lang="en-US"/>
        </a:p>
      </dgm:t>
    </dgm:pt>
    <dgm:pt modelId="{77122FDC-C1F4-428B-9B35-3DE3535A9C15}" type="sibTrans" cxnId="{0B28F37F-DB9B-4621-A029-59E827373256}">
      <dgm:prSet/>
      <dgm:spPr/>
      <dgm:t>
        <a:bodyPr/>
        <a:lstStyle/>
        <a:p>
          <a:endParaRPr lang="en-US"/>
        </a:p>
      </dgm:t>
    </dgm:pt>
    <dgm:pt modelId="{A753557E-17E7-492A-907D-434669A52BD6}">
      <dgm:prSet phldrT="[Text]" custT="1"/>
      <dgm:spPr>
        <a:solidFill>
          <a:schemeClr val="tx2">
            <a:lumMod val="20000"/>
            <a:lumOff val="80000"/>
          </a:schemeClr>
        </a:solidFill>
      </dgm:spPr>
      <dgm:t>
        <a:bodyPr/>
        <a:lstStyle/>
        <a:p>
          <a:r>
            <a:rPr lang="hr-HR" sz="2000" b="1" dirty="0" err="1">
              <a:solidFill>
                <a:schemeClr val="accent6">
                  <a:lumMod val="75000"/>
                </a:schemeClr>
              </a:solidFill>
              <a:latin typeface="Cambria" pitchFamily="18" charset="0"/>
            </a:rPr>
            <a:t>MULTISENSOR</a:t>
          </a:r>
          <a:r>
            <a:rPr lang="hr-HR" sz="2000" b="1" dirty="0">
              <a:solidFill>
                <a:schemeClr val="accent6">
                  <a:lumMod val="75000"/>
                </a:schemeClr>
              </a:solidFill>
              <a:latin typeface="Cambria" pitchFamily="18" charset="0"/>
            </a:rPr>
            <a:t> </a:t>
          </a:r>
          <a:r>
            <a:rPr lang="hr-HR" sz="2000" b="1" dirty="0" err="1">
              <a:solidFill>
                <a:schemeClr val="accent6">
                  <a:lumMod val="75000"/>
                </a:schemeClr>
              </a:solidFill>
              <a:latin typeface="Cambria" pitchFamily="18" charset="0"/>
            </a:rPr>
            <a:t>AIRBORNE</a:t>
          </a:r>
          <a:r>
            <a:rPr lang="hr-HR" sz="2000" b="1" dirty="0">
              <a:solidFill>
                <a:schemeClr val="accent6">
                  <a:lumMod val="75000"/>
                </a:schemeClr>
              </a:solidFill>
              <a:latin typeface="Cambria" pitchFamily="18" charset="0"/>
            </a:rPr>
            <a:t>, </a:t>
          </a:r>
          <a:r>
            <a:rPr lang="hr-HR" sz="2000" b="1" dirty="0" err="1">
              <a:solidFill>
                <a:schemeClr val="accent6">
                  <a:lumMod val="75000"/>
                </a:schemeClr>
              </a:solidFill>
              <a:latin typeface="Cambria" pitchFamily="18" charset="0"/>
            </a:rPr>
            <a:t>IMAGERY</a:t>
          </a:r>
          <a:r>
            <a:rPr lang="hr-HR" sz="2000" b="1" dirty="0">
              <a:solidFill>
                <a:schemeClr val="accent6">
                  <a:lumMod val="75000"/>
                </a:schemeClr>
              </a:solidFill>
              <a:latin typeface="Cambria" pitchFamily="18" charset="0"/>
            </a:rPr>
            <a:t> ACQUISITION</a:t>
          </a:r>
        </a:p>
      </dgm:t>
    </dgm:pt>
    <dgm:pt modelId="{DF9D679E-F733-4008-886C-7A708A33820C}" type="parTrans" cxnId="{F39BA534-4694-4D0F-AF3A-E8FC8655FFD9}">
      <dgm:prSet/>
      <dgm:spPr/>
      <dgm:t>
        <a:bodyPr/>
        <a:lstStyle/>
        <a:p>
          <a:endParaRPr lang="en-US"/>
        </a:p>
      </dgm:t>
    </dgm:pt>
    <dgm:pt modelId="{A9050A4C-D28A-4041-A986-6AA72F0BB506}" type="sibTrans" cxnId="{F39BA534-4694-4D0F-AF3A-E8FC8655FFD9}">
      <dgm:prSet/>
      <dgm:spPr/>
      <dgm:t>
        <a:bodyPr/>
        <a:lstStyle/>
        <a:p>
          <a:endParaRPr lang="en-US"/>
        </a:p>
      </dgm:t>
    </dgm:pt>
    <dgm:pt modelId="{C9CB17F8-871B-40A4-9202-2FC5C86896BA}">
      <dgm:prSet phldrT="[Text]" custT="1"/>
      <dgm:spPr>
        <a:solidFill>
          <a:schemeClr val="tx2">
            <a:lumMod val="20000"/>
            <a:lumOff val="80000"/>
          </a:schemeClr>
        </a:solidFill>
      </dgm:spPr>
      <dgm:t>
        <a:bodyPr/>
        <a:lstStyle/>
        <a:p>
          <a:r>
            <a:rPr lang="hr-HR" sz="2000" b="1" dirty="0">
              <a:solidFill>
                <a:schemeClr val="tx1">
                  <a:lumMod val="95000"/>
                  <a:lumOff val="5000"/>
                </a:schemeClr>
              </a:solidFill>
              <a:latin typeface="Cambria" pitchFamily="18" charset="0"/>
            </a:rPr>
            <a:t> </a:t>
          </a:r>
          <a:r>
            <a:rPr lang="hr-HR" sz="2000" b="1" dirty="0" err="1">
              <a:solidFill>
                <a:schemeClr val="accent6">
                  <a:lumMod val="75000"/>
                </a:schemeClr>
              </a:solidFill>
              <a:latin typeface="Cambria" pitchFamily="18" charset="0"/>
            </a:rPr>
            <a:t>INTERPRETATION</a:t>
          </a:r>
          <a:r>
            <a:rPr lang="hr-HR" sz="2000" b="1" dirty="0">
              <a:solidFill>
                <a:schemeClr val="accent6">
                  <a:lumMod val="75000"/>
                </a:schemeClr>
              </a:solidFill>
              <a:latin typeface="Cambria" pitchFamily="18" charset="0"/>
            </a:rPr>
            <a:t> </a:t>
          </a:r>
        </a:p>
        <a:p>
          <a:r>
            <a:rPr lang="hr-HR" sz="1400" b="0" dirty="0">
              <a:solidFill>
                <a:schemeClr val="accent6">
                  <a:lumMod val="75000"/>
                </a:schemeClr>
              </a:solidFill>
            </a:rPr>
            <a:t>Imagery processing, use of expert knowledge, contextual information, indicators of mine presence, absence</a:t>
          </a:r>
          <a:endParaRPr lang="en-US" sz="1400" b="0" dirty="0">
            <a:solidFill>
              <a:schemeClr val="accent6">
                <a:lumMod val="75000"/>
              </a:schemeClr>
            </a:solidFill>
          </a:endParaRPr>
        </a:p>
      </dgm:t>
    </dgm:pt>
    <dgm:pt modelId="{FF8C5227-4C8A-497C-97E0-42D91D2BE81B}" type="parTrans" cxnId="{CD9E0BE4-3499-49EE-BD28-B97C0B2126A8}">
      <dgm:prSet/>
      <dgm:spPr/>
      <dgm:t>
        <a:bodyPr/>
        <a:lstStyle/>
        <a:p>
          <a:endParaRPr lang="en-US"/>
        </a:p>
      </dgm:t>
    </dgm:pt>
    <dgm:pt modelId="{C81B3F60-F58B-4B71-9D53-F6C2419994D3}" type="sibTrans" cxnId="{CD9E0BE4-3499-49EE-BD28-B97C0B2126A8}">
      <dgm:prSet/>
      <dgm:spPr/>
      <dgm:t>
        <a:bodyPr/>
        <a:lstStyle/>
        <a:p>
          <a:endParaRPr lang="en-US"/>
        </a:p>
      </dgm:t>
    </dgm:pt>
    <dgm:pt modelId="{8C126ABB-6120-4318-8E30-5AE3D1F7F3B9}">
      <dgm:prSet phldrT="[Text]" custT="1"/>
      <dgm:spPr>
        <a:solidFill>
          <a:schemeClr val="tx2">
            <a:lumMod val="20000"/>
            <a:lumOff val="80000"/>
          </a:schemeClr>
        </a:solidFill>
      </dgm:spPr>
      <dgm:t>
        <a:bodyPr/>
        <a:lstStyle/>
        <a:p>
          <a:r>
            <a:rPr lang="hr-HR" sz="2000" b="1" dirty="0" err="1">
              <a:solidFill>
                <a:schemeClr val="accent6">
                  <a:lumMod val="75000"/>
                </a:schemeClr>
              </a:solidFill>
              <a:latin typeface="Cambria" pitchFamily="18" charset="0"/>
            </a:rPr>
            <a:t>OUTCOMES</a:t>
          </a:r>
          <a:endParaRPr lang="hr-HR" sz="2000" b="1" dirty="0">
            <a:solidFill>
              <a:schemeClr val="accent6">
                <a:lumMod val="75000"/>
              </a:schemeClr>
            </a:solidFill>
            <a:latin typeface="Cambria" pitchFamily="18" charset="0"/>
          </a:endParaRPr>
        </a:p>
        <a:p>
          <a:r>
            <a:rPr lang="hr-HR" sz="1400" b="0" dirty="0" err="1">
              <a:solidFill>
                <a:schemeClr val="accent6">
                  <a:lumMod val="75000"/>
                </a:schemeClr>
              </a:solidFill>
            </a:rPr>
            <a:t>Fusion</a:t>
          </a:r>
          <a:r>
            <a:rPr lang="hr-HR" sz="1400" b="0" dirty="0">
              <a:solidFill>
                <a:schemeClr val="accent6">
                  <a:lumMod val="75000"/>
                </a:schemeClr>
              </a:solidFill>
            </a:rPr>
            <a:t>, danger map, confidence map, proposal for reduction, map of conflicts </a:t>
          </a:r>
          <a:r>
            <a:rPr lang="hr-HR" sz="1400" b="0" dirty="0" err="1">
              <a:solidFill>
                <a:schemeClr val="accent6">
                  <a:lumMod val="75000"/>
                </a:schemeClr>
              </a:solidFill>
            </a:rPr>
            <a:t>MIS</a:t>
          </a:r>
          <a:r>
            <a:rPr lang="hr-HR" sz="1400" b="0" dirty="0">
              <a:solidFill>
                <a:schemeClr val="accent6">
                  <a:lumMod val="75000"/>
                </a:schemeClr>
              </a:solidFill>
            </a:rPr>
            <a:t> – </a:t>
          </a:r>
          <a:r>
            <a:rPr lang="hr-HR" sz="1400" b="0" dirty="0" err="1">
              <a:solidFill>
                <a:schemeClr val="accent6">
                  <a:lumMod val="75000"/>
                </a:schemeClr>
              </a:solidFill>
            </a:rPr>
            <a:t>Aerial</a:t>
          </a:r>
          <a:r>
            <a:rPr lang="hr-HR" sz="1400" b="0" dirty="0">
              <a:solidFill>
                <a:schemeClr val="accent6">
                  <a:lumMod val="75000"/>
                </a:schemeClr>
              </a:solidFill>
            </a:rPr>
            <a:t> </a:t>
          </a:r>
          <a:r>
            <a:rPr lang="hr-HR" sz="1400" b="0" dirty="0" err="1">
              <a:solidFill>
                <a:schemeClr val="accent6">
                  <a:lumMod val="75000"/>
                </a:schemeClr>
              </a:solidFill>
            </a:rPr>
            <a:t>NTS</a:t>
          </a:r>
          <a:endParaRPr lang="en-US" sz="1400" b="0" dirty="0">
            <a:solidFill>
              <a:schemeClr val="accent6">
                <a:lumMod val="75000"/>
              </a:schemeClr>
            </a:solidFill>
          </a:endParaRPr>
        </a:p>
      </dgm:t>
    </dgm:pt>
    <dgm:pt modelId="{FA200A09-E2D4-4FAA-A75A-C508127D6839}" type="parTrans" cxnId="{4219B90A-7B06-4339-B7E1-31657BEA8BD2}">
      <dgm:prSet/>
      <dgm:spPr/>
      <dgm:t>
        <a:bodyPr/>
        <a:lstStyle/>
        <a:p>
          <a:endParaRPr lang="en-US"/>
        </a:p>
      </dgm:t>
    </dgm:pt>
    <dgm:pt modelId="{D02893A9-15B6-4D4C-8F42-5A389090AF1D}" type="sibTrans" cxnId="{4219B90A-7B06-4339-B7E1-31657BEA8BD2}">
      <dgm:prSet/>
      <dgm:spPr/>
      <dgm:t>
        <a:bodyPr/>
        <a:lstStyle/>
        <a:p>
          <a:endParaRPr lang="en-US"/>
        </a:p>
      </dgm:t>
    </dgm:pt>
    <dgm:pt modelId="{B6B7B0CE-B2B9-426D-A4A5-7DFDDF8C30A9}" type="pres">
      <dgm:prSet presAssocID="{9587B782-6BE0-4D36-A37E-12263D6A7585}" presName="Name0" presStyleCnt="0">
        <dgm:presLayoutVars>
          <dgm:dir/>
          <dgm:resizeHandles val="exact"/>
        </dgm:presLayoutVars>
      </dgm:prSet>
      <dgm:spPr/>
    </dgm:pt>
    <dgm:pt modelId="{A1CBA927-795E-4896-A7D5-33F22F21AF8B}" type="pres">
      <dgm:prSet presAssocID="{9587B782-6BE0-4D36-A37E-12263D6A7585}" presName="cycle" presStyleCnt="0"/>
      <dgm:spPr/>
    </dgm:pt>
    <dgm:pt modelId="{C93C327D-3ECA-4F43-979B-E230FA8DB54A}" type="pres">
      <dgm:prSet presAssocID="{BBC226E3-77FB-4A38-9BB7-1CC93E5A6F65}" presName="nodeFirstNode" presStyleLbl="node1" presStyleIdx="0" presStyleCnt="5" custScaleX="107701" custScaleY="170679" custRadScaleRad="99550" custRadScaleInc="-2508">
        <dgm:presLayoutVars>
          <dgm:bulletEnabled val="1"/>
        </dgm:presLayoutVars>
      </dgm:prSet>
      <dgm:spPr/>
    </dgm:pt>
    <dgm:pt modelId="{CDC31D4B-70DF-43AA-8813-2CC82E3E5D2A}" type="pres">
      <dgm:prSet presAssocID="{3AE30F85-EA0C-4906-96FF-7ACBC77EEB53}" presName="sibTransFirstNode" presStyleLbl="bgShp" presStyleIdx="0" presStyleCnt="1" custLinFactNeighborX="1717" custLinFactNeighborY="-6300"/>
      <dgm:spPr/>
    </dgm:pt>
    <dgm:pt modelId="{B8CBAD63-7CCD-42CE-8138-EC46CA765148}" type="pres">
      <dgm:prSet presAssocID="{9B8CD481-6DCA-47F3-AB4D-C747F6F7C881}" presName="nodeFollowingNodes" presStyleLbl="node1" presStyleIdx="1" presStyleCnt="5" custScaleX="115952" custScaleY="196672" custRadScaleRad="99887" custRadScaleInc="3556">
        <dgm:presLayoutVars>
          <dgm:bulletEnabled val="1"/>
        </dgm:presLayoutVars>
      </dgm:prSet>
      <dgm:spPr/>
    </dgm:pt>
    <dgm:pt modelId="{E885AFFF-EA92-466A-92A0-8726747FB325}" type="pres">
      <dgm:prSet presAssocID="{A753557E-17E7-492A-907D-434669A52BD6}" presName="nodeFollowingNodes" presStyleLbl="node1" presStyleIdx="2" presStyleCnt="5" custScaleY="128500" custRadScaleRad="94350" custRadScaleInc="-6277">
        <dgm:presLayoutVars>
          <dgm:bulletEnabled val="1"/>
        </dgm:presLayoutVars>
      </dgm:prSet>
      <dgm:spPr/>
    </dgm:pt>
    <dgm:pt modelId="{F576C3B9-A81A-4350-9FCC-96AEDF7CD999}" type="pres">
      <dgm:prSet presAssocID="{C9CB17F8-871B-40A4-9202-2FC5C86896BA}" presName="nodeFollowingNodes" presStyleLbl="node1" presStyleIdx="3" presStyleCnt="5" custScaleX="122630" custScaleY="160036" custRadScaleRad="100725" custRadScaleInc="11440">
        <dgm:presLayoutVars>
          <dgm:bulletEnabled val="1"/>
        </dgm:presLayoutVars>
      </dgm:prSet>
      <dgm:spPr/>
    </dgm:pt>
    <dgm:pt modelId="{972FB4E6-6AF5-468F-8824-53952E2885ED}" type="pres">
      <dgm:prSet presAssocID="{8C126ABB-6120-4318-8E30-5AE3D1F7F3B9}" presName="nodeFollowingNodes" presStyleLbl="node1" presStyleIdx="4" presStyleCnt="5" custScaleX="105984" custScaleY="132102" custRadScaleRad="97979" custRadScaleInc="-6346">
        <dgm:presLayoutVars>
          <dgm:bulletEnabled val="1"/>
        </dgm:presLayoutVars>
      </dgm:prSet>
      <dgm:spPr/>
    </dgm:pt>
  </dgm:ptLst>
  <dgm:cxnLst>
    <dgm:cxn modelId="{4219B90A-7B06-4339-B7E1-31657BEA8BD2}" srcId="{9587B782-6BE0-4D36-A37E-12263D6A7585}" destId="{8C126ABB-6120-4318-8E30-5AE3D1F7F3B9}" srcOrd="4" destOrd="0" parTransId="{FA200A09-E2D4-4FAA-A75A-C508127D6839}" sibTransId="{D02893A9-15B6-4D4C-8F42-5A389090AF1D}"/>
    <dgm:cxn modelId="{6BB33A0C-47A8-4FD7-8EC9-49E20B8F8B0A}" type="presOf" srcId="{C9CB17F8-871B-40A4-9202-2FC5C86896BA}" destId="{F576C3B9-A81A-4350-9FCC-96AEDF7CD999}" srcOrd="0" destOrd="0" presId="urn:microsoft.com/office/officeart/2005/8/layout/cycle3"/>
    <dgm:cxn modelId="{8DA2210F-1772-415C-9B10-A3DCE4D25C52}" type="presOf" srcId="{3AE30F85-EA0C-4906-96FF-7ACBC77EEB53}" destId="{CDC31D4B-70DF-43AA-8813-2CC82E3E5D2A}" srcOrd="0" destOrd="0" presId="urn:microsoft.com/office/officeart/2005/8/layout/cycle3"/>
    <dgm:cxn modelId="{8A73C71C-2129-4B88-A3FA-F0015BD878FE}" srcId="{9587B782-6BE0-4D36-A37E-12263D6A7585}" destId="{BBC226E3-77FB-4A38-9BB7-1CC93E5A6F65}" srcOrd="0" destOrd="0" parTransId="{33A9A976-140A-44DB-8BA7-CB596DA71E53}" sibTransId="{3AE30F85-EA0C-4906-96FF-7ACBC77EEB53}"/>
    <dgm:cxn modelId="{EC313929-8E72-45DB-837B-C8E382302A61}" type="presOf" srcId="{8C126ABB-6120-4318-8E30-5AE3D1F7F3B9}" destId="{972FB4E6-6AF5-468F-8824-53952E2885ED}" srcOrd="0" destOrd="0" presId="urn:microsoft.com/office/officeart/2005/8/layout/cycle3"/>
    <dgm:cxn modelId="{F39BA534-4694-4D0F-AF3A-E8FC8655FFD9}" srcId="{9587B782-6BE0-4D36-A37E-12263D6A7585}" destId="{A753557E-17E7-492A-907D-434669A52BD6}" srcOrd="2" destOrd="0" parTransId="{DF9D679E-F733-4008-886C-7A708A33820C}" sibTransId="{A9050A4C-D28A-4041-A986-6AA72F0BB506}"/>
    <dgm:cxn modelId="{E0598635-3822-4423-BDD0-E23FE2C6D78B}" type="presOf" srcId="{9B8CD481-6DCA-47F3-AB4D-C747F6F7C881}" destId="{B8CBAD63-7CCD-42CE-8138-EC46CA765148}" srcOrd="0" destOrd="0" presId="urn:microsoft.com/office/officeart/2005/8/layout/cycle3"/>
    <dgm:cxn modelId="{570AC43C-83D8-4758-BF35-CF8639EBB3BA}" type="presOf" srcId="{BBC226E3-77FB-4A38-9BB7-1CC93E5A6F65}" destId="{C93C327D-3ECA-4F43-979B-E230FA8DB54A}" srcOrd="0" destOrd="0" presId="urn:microsoft.com/office/officeart/2005/8/layout/cycle3"/>
    <dgm:cxn modelId="{36419A78-BCBA-435E-A441-C63D67D0D2FA}" type="presOf" srcId="{9587B782-6BE0-4D36-A37E-12263D6A7585}" destId="{B6B7B0CE-B2B9-426D-A4A5-7DFDDF8C30A9}" srcOrd="0" destOrd="0" presId="urn:microsoft.com/office/officeart/2005/8/layout/cycle3"/>
    <dgm:cxn modelId="{0B28F37F-DB9B-4621-A029-59E827373256}" srcId="{9587B782-6BE0-4D36-A37E-12263D6A7585}" destId="{9B8CD481-6DCA-47F3-AB4D-C747F6F7C881}" srcOrd="1" destOrd="0" parTransId="{9001C2DA-1D8D-4D23-AACE-B5B7D5A8541A}" sibTransId="{77122FDC-C1F4-428B-9B35-3DE3535A9C15}"/>
    <dgm:cxn modelId="{8B272386-3C3D-45AA-8567-E154EA008E28}" type="presOf" srcId="{A753557E-17E7-492A-907D-434669A52BD6}" destId="{E885AFFF-EA92-466A-92A0-8726747FB325}" srcOrd="0" destOrd="0" presId="urn:microsoft.com/office/officeart/2005/8/layout/cycle3"/>
    <dgm:cxn modelId="{CD9E0BE4-3499-49EE-BD28-B97C0B2126A8}" srcId="{9587B782-6BE0-4D36-A37E-12263D6A7585}" destId="{C9CB17F8-871B-40A4-9202-2FC5C86896BA}" srcOrd="3" destOrd="0" parTransId="{FF8C5227-4C8A-497C-97E0-42D91D2BE81B}" sibTransId="{C81B3F60-F58B-4B71-9D53-F6C2419994D3}"/>
    <dgm:cxn modelId="{ACF14B31-B65B-4118-89CD-0A3AC7E81D87}" type="presParOf" srcId="{B6B7B0CE-B2B9-426D-A4A5-7DFDDF8C30A9}" destId="{A1CBA927-795E-4896-A7D5-33F22F21AF8B}" srcOrd="0" destOrd="0" presId="urn:microsoft.com/office/officeart/2005/8/layout/cycle3"/>
    <dgm:cxn modelId="{0D7404D9-BDBA-4AF4-82E7-9B48180F1548}" type="presParOf" srcId="{A1CBA927-795E-4896-A7D5-33F22F21AF8B}" destId="{C93C327D-3ECA-4F43-979B-E230FA8DB54A}" srcOrd="0" destOrd="0" presId="urn:microsoft.com/office/officeart/2005/8/layout/cycle3"/>
    <dgm:cxn modelId="{9C4411B7-1E0C-4988-871E-AFDA3E5AA4CC}" type="presParOf" srcId="{A1CBA927-795E-4896-A7D5-33F22F21AF8B}" destId="{CDC31D4B-70DF-43AA-8813-2CC82E3E5D2A}" srcOrd="1" destOrd="0" presId="urn:microsoft.com/office/officeart/2005/8/layout/cycle3"/>
    <dgm:cxn modelId="{5F5EAB00-B235-4B27-864E-139E2739F1AA}" type="presParOf" srcId="{A1CBA927-795E-4896-A7D5-33F22F21AF8B}" destId="{B8CBAD63-7CCD-42CE-8138-EC46CA765148}" srcOrd="2" destOrd="0" presId="urn:microsoft.com/office/officeart/2005/8/layout/cycle3"/>
    <dgm:cxn modelId="{AB46CF11-D1DB-4C55-8DA1-8B7926669C50}" type="presParOf" srcId="{A1CBA927-795E-4896-A7D5-33F22F21AF8B}" destId="{E885AFFF-EA92-466A-92A0-8726747FB325}" srcOrd="3" destOrd="0" presId="urn:microsoft.com/office/officeart/2005/8/layout/cycle3"/>
    <dgm:cxn modelId="{3CEB1B99-91FD-4076-87F9-E6C6A06F9621}" type="presParOf" srcId="{A1CBA927-795E-4896-A7D5-33F22F21AF8B}" destId="{F576C3B9-A81A-4350-9FCC-96AEDF7CD999}" srcOrd="4" destOrd="0" presId="urn:microsoft.com/office/officeart/2005/8/layout/cycle3"/>
    <dgm:cxn modelId="{18C632E4-2F6B-4687-83E7-0DB6E8C1FD6B}" type="presParOf" srcId="{A1CBA927-795E-4896-A7D5-33F22F21AF8B}" destId="{972FB4E6-6AF5-468F-8824-53952E2885E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82D79-5D66-465A-BAD8-BD4094CDF5F9}" type="doc">
      <dgm:prSet loTypeId="urn:microsoft.com/office/officeart/2009/layout/CircleArrowProcess" loCatId="cycle" qsTypeId="urn:microsoft.com/office/officeart/2005/8/quickstyle/simple2" qsCatId="simple" csTypeId="urn:microsoft.com/office/officeart/2005/8/colors/accent5_3" csCatId="accent5" phldr="1"/>
      <dgm:spPr/>
      <dgm:t>
        <a:bodyPr/>
        <a:lstStyle/>
        <a:p>
          <a:endParaRPr lang="en-US"/>
        </a:p>
      </dgm:t>
    </dgm:pt>
    <dgm:pt modelId="{3A056472-8D90-4F25-86A4-71D21384337C}">
      <dgm:prSet phldrT="[Text]" custT="1"/>
      <dgm:spPr/>
      <dgm:t>
        <a:bodyPr/>
        <a:lstStyle/>
        <a:p>
          <a:pPr algn="ctr">
            <a:lnSpc>
              <a:spcPct val="100000"/>
            </a:lnSpc>
            <a:spcAft>
              <a:spcPts val="0"/>
            </a:spcAft>
          </a:pPr>
          <a:r>
            <a:rPr kumimoji="0" lang="hr-HR" sz="1500" b="1" i="0" u="none" strike="noStrike" cap="none" spc="0" normalizeH="0" baseline="0" noProof="0" dirty="0" err="1">
              <a:ln/>
              <a:effectLst/>
              <a:uLnTx/>
              <a:uFillTx/>
              <a:latin typeface="Arial" pitchFamily="34" charset="0"/>
              <a:ea typeface="+mn-ea"/>
              <a:cs typeface="Arial" pitchFamily="34" charset="0"/>
            </a:rPr>
            <a:t>Since</a:t>
          </a:r>
          <a:r>
            <a:rPr kumimoji="0" lang="hr-HR" sz="1500" b="1" i="0" u="none" strike="noStrike" cap="none" spc="0" normalizeH="0" baseline="0" noProof="0" dirty="0">
              <a:ln/>
              <a:effectLst/>
              <a:uLnTx/>
              <a:uFillTx/>
              <a:latin typeface="Arial" pitchFamily="34" charset="0"/>
              <a:ea typeface="+mn-ea"/>
              <a:cs typeface="Arial" pitchFamily="34" charset="0"/>
            </a:rPr>
            <a:t> 1996 </a:t>
          </a:r>
          <a:r>
            <a:rPr kumimoji="0" lang="hr-HR" sz="1500" b="1" i="0" u="none" strike="noStrike" cap="none" spc="0" normalizeH="0" baseline="0" noProof="0" dirty="0" err="1">
              <a:ln/>
              <a:effectLst/>
              <a:uLnTx/>
              <a:uFillTx/>
              <a:latin typeface="Arial" pitchFamily="34" charset="0"/>
              <a:ea typeface="+mn-ea"/>
              <a:cs typeface="Arial" pitchFamily="34" charset="0"/>
            </a:rPr>
            <a:t>there</a:t>
          </a:r>
          <a:r>
            <a:rPr kumimoji="0" lang="hr-HR" sz="1500" b="1" i="0" u="none" strike="noStrike" cap="none" spc="0" normalizeH="0" baseline="0" noProof="0" dirty="0">
              <a:ln/>
              <a:effectLst/>
              <a:uLnTx/>
              <a:uFillTx/>
              <a:latin typeface="Arial" pitchFamily="34" charset="0"/>
              <a:ea typeface="+mn-ea"/>
              <a:cs typeface="Arial" pitchFamily="34" charset="0"/>
            </a:rPr>
            <a:t> </a:t>
          </a:r>
          <a:r>
            <a:rPr kumimoji="0" lang="hr-HR" sz="1500" b="1" i="0" u="none" strike="noStrike" cap="none" spc="0" normalizeH="0" baseline="0" noProof="0" dirty="0" err="1">
              <a:ln/>
              <a:effectLst/>
              <a:uLnTx/>
              <a:uFillTx/>
              <a:latin typeface="Arial" pitchFamily="34" charset="0"/>
              <a:ea typeface="+mn-ea"/>
              <a:cs typeface="Arial" pitchFamily="34" charset="0"/>
            </a:rPr>
            <a:t>was</a:t>
          </a:r>
          <a:r>
            <a:rPr kumimoji="0" lang="hr-HR" sz="1500" b="1" i="0" u="none" strike="noStrike" cap="none" spc="0" normalizeH="0" baseline="0" noProof="0" dirty="0">
              <a:ln/>
              <a:effectLst/>
              <a:uLnTx/>
              <a:uFillTx/>
              <a:latin typeface="Arial" pitchFamily="34" charset="0"/>
              <a:ea typeface="+mn-ea"/>
              <a:cs typeface="Arial" pitchFamily="34" charset="0"/>
            </a:rPr>
            <a:t> 610 Mine </a:t>
          </a:r>
          <a:r>
            <a:rPr kumimoji="0" lang="hr-HR" sz="1500" b="1" i="0" u="none" strike="noStrike" cap="none" spc="0" normalizeH="0" baseline="0" noProof="0" dirty="0" err="1">
              <a:ln/>
              <a:effectLst/>
              <a:uLnTx/>
              <a:uFillTx/>
              <a:latin typeface="Arial" pitchFamily="34" charset="0"/>
              <a:ea typeface="+mn-ea"/>
              <a:cs typeface="Arial" pitchFamily="34" charset="0"/>
            </a:rPr>
            <a:t>Victims</a:t>
          </a:r>
          <a:r>
            <a:rPr kumimoji="0" lang="hr-HR" sz="1500" b="1" i="0" u="none" strike="noStrike" cap="none" spc="0" normalizeH="0" baseline="0" noProof="0" dirty="0">
              <a:ln/>
              <a:effectLst/>
              <a:uLnTx/>
              <a:uFillTx/>
              <a:latin typeface="Arial" pitchFamily="34" charset="0"/>
              <a:ea typeface="+mn-ea"/>
              <a:cs typeface="Arial" pitchFamily="34" charset="0"/>
            </a:rPr>
            <a:t> </a:t>
          </a:r>
          <a:r>
            <a:rPr kumimoji="0" lang="hr-HR" sz="1500" b="1" i="0" u="none" strike="noStrike" cap="none" spc="0" normalizeH="0" baseline="0" noProof="0" dirty="0" err="1">
              <a:ln/>
              <a:effectLst/>
              <a:uLnTx/>
              <a:uFillTx/>
              <a:latin typeface="Arial" pitchFamily="34" charset="0"/>
              <a:ea typeface="+mn-ea"/>
              <a:cs typeface="Arial" pitchFamily="34" charset="0"/>
            </a:rPr>
            <a:t>out</a:t>
          </a:r>
          <a:r>
            <a:rPr kumimoji="0" lang="hr-HR" sz="1500" b="1" i="0" u="none" strike="noStrike" cap="none" spc="0" normalizeH="0" baseline="0" noProof="0" dirty="0">
              <a:ln/>
              <a:effectLst/>
              <a:uLnTx/>
              <a:uFillTx/>
              <a:latin typeface="Arial" pitchFamily="34" charset="0"/>
              <a:ea typeface="+mn-ea"/>
              <a:cs typeface="Arial" pitchFamily="34" charset="0"/>
            </a:rPr>
            <a:t> </a:t>
          </a:r>
          <a:r>
            <a:rPr kumimoji="0" lang="hr-HR" sz="1500" b="1" i="0" u="none" strike="noStrike" cap="none" spc="0" normalizeH="0" baseline="0" noProof="0" dirty="0" err="1">
              <a:ln/>
              <a:effectLst/>
              <a:uLnTx/>
              <a:uFillTx/>
              <a:latin typeface="Arial" pitchFamily="34" charset="0"/>
              <a:ea typeface="+mn-ea"/>
              <a:cs typeface="Arial" pitchFamily="34" charset="0"/>
            </a:rPr>
            <a:t>of</a:t>
          </a:r>
          <a:r>
            <a:rPr kumimoji="0" lang="hr-HR" sz="1500" b="1" i="0" u="none" strike="noStrike" cap="none" spc="0" normalizeH="0" baseline="0" noProof="0" dirty="0">
              <a:ln/>
              <a:effectLst/>
              <a:uLnTx/>
              <a:uFillTx/>
              <a:latin typeface="Arial" pitchFamily="34" charset="0"/>
              <a:ea typeface="+mn-ea"/>
              <a:cs typeface="Arial" pitchFamily="34" charset="0"/>
            </a:rPr>
            <a:t> </a:t>
          </a:r>
          <a:r>
            <a:rPr kumimoji="0" lang="hr-HR" sz="1500" b="1" i="0" u="none" strike="noStrike" cap="none" spc="0" normalizeH="0" baseline="0" noProof="0" dirty="0" err="1">
              <a:ln/>
              <a:effectLst/>
              <a:uLnTx/>
              <a:uFillTx/>
              <a:latin typeface="Arial" pitchFamily="34" charset="0"/>
              <a:ea typeface="+mn-ea"/>
              <a:cs typeface="Arial" pitchFamily="34" charset="0"/>
            </a:rPr>
            <a:t>which</a:t>
          </a:r>
          <a:r>
            <a:rPr kumimoji="0" lang="hr-HR" sz="1500" b="1" i="0" u="none" strike="noStrike" cap="none" spc="0" normalizeH="0" baseline="0" noProof="0" dirty="0">
              <a:ln/>
              <a:effectLst/>
              <a:uLnTx/>
              <a:uFillTx/>
              <a:latin typeface="Arial" pitchFamily="34" charset="0"/>
              <a:ea typeface="+mn-ea"/>
              <a:cs typeface="Arial" pitchFamily="34" charset="0"/>
            </a:rPr>
            <a:t> 207 </a:t>
          </a:r>
          <a:r>
            <a:rPr kumimoji="0" lang="hr-HR" sz="1500" b="1" i="0" u="none" strike="noStrike" cap="none" spc="0" normalizeH="0" baseline="0" noProof="0" dirty="0" err="1">
              <a:ln/>
              <a:effectLst/>
              <a:uLnTx/>
              <a:uFillTx/>
              <a:latin typeface="Arial" pitchFamily="34" charset="0"/>
              <a:ea typeface="+mn-ea"/>
              <a:cs typeface="Arial" pitchFamily="34" charset="0"/>
            </a:rPr>
            <a:t>with</a:t>
          </a:r>
          <a:r>
            <a:rPr kumimoji="0" lang="hr-HR" sz="1500" b="1" i="0" u="none" strike="noStrike" cap="none" spc="0" normalizeH="0" baseline="0" noProof="0" dirty="0">
              <a:ln/>
              <a:effectLst/>
              <a:uLnTx/>
              <a:uFillTx/>
              <a:latin typeface="Arial" pitchFamily="34" charset="0"/>
              <a:ea typeface="+mn-ea"/>
              <a:cs typeface="Arial" pitchFamily="34" charset="0"/>
            </a:rPr>
            <a:t> </a:t>
          </a:r>
          <a:r>
            <a:rPr kumimoji="0" lang="hr-HR" sz="1500" b="1" i="0" u="none" strike="noStrike" cap="none" spc="0" normalizeH="0" baseline="0" noProof="0" dirty="0" err="1">
              <a:ln/>
              <a:effectLst/>
              <a:uLnTx/>
              <a:uFillTx/>
              <a:latin typeface="Arial" pitchFamily="34" charset="0"/>
              <a:ea typeface="+mn-ea"/>
              <a:cs typeface="Arial" pitchFamily="34" charset="0"/>
            </a:rPr>
            <a:t>fatality</a:t>
          </a:r>
          <a:r>
            <a:rPr kumimoji="0" lang="hr-HR" sz="1500" b="1" i="0" u="none" strike="noStrike" cap="none" spc="0" normalizeH="0" baseline="0" noProof="0" dirty="0">
              <a:ln/>
              <a:effectLst/>
              <a:uLnTx/>
              <a:uFillTx/>
              <a:latin typeface="Arial" pitchFamily="34" charset="0"/>
              <a:ea typeface="+mn-ea"/>
              <a:cs typeface="Arial" pitchFamily="34" charset="0"/>
            </a:rPr>
            <a:t> (</a:t>
          </a:r>
          <a:r>
            <a:rPr kumimoji="0" lang="hr-HR" sz="1500" b="1" i="0" u="none" strike="noStrike" cap="none" spc="0" normalizeH="0" baseline="0" noProof="0" dirty="0" err="1">
              <a:ln/>
              <a:effectLst/>
              <a:uLnTx/>
              <a:uFillTx/>
              <a:latin typeface="Arial" pitchFamily="34" charset="0"/>
              <a:ea typeface="+mn-ea"/>
              <a:cs typeface="Arial" pitchFamily="34" charset="0"/>
            </a:rPr>
            <a:t>including</a:t>
          </a:r>
          <a:r>
            <a:rPr kumimoji="0" lang="hr-HR" sz="1500" b="1" i="0" u="none" strike="noStrike" cap="none" spc="0" normalizeH="0" baseline="0" noProof="0" dirty="0">
              <a:ln/>
              <a:effectLst/>
              <a:uLnTx/>
              <a:uFillTx/>
              <a:latin typeface="Arial" pitchFamily="34" charset="0"/>
              <a:ea typeface="+mn-ea"/>
              <a:cs typeface="Arial" pitchFamily="34" charset="0"/>
            </a:rPr>
            <a:t> 134 </a:t>
          </a:r>
          <a:r>
            <a:rPr kumimoji="0" lang="hr-HR" sz="1500" b="1" i="0" u="none" strike="noStrike" cap="none" spc="0" normalizeH="0" baseline="0" noProof="0" dirty="0" err="1">
              <a:ln/>
              <a:effectLst/>
              <a:uLnTx/>
              <a:uFillTx/>
              <a:latin typeface="Arial" pitchFamily="34" charset="0"/>
              <a:ea typeface="+mn-ea"/>
              <a:cs typeface="Arial" pitchFamily="34" charset="0"/>
            </a:rPr>
            <a:t>deminers</a:t>
          </a:r>
          <a:r>
            <a:rPr kumimoji="0" lang="hr-HR" sz="1500" b="1" i="0" u="none" strike="noStrike" cap="none" spc="0" normalizeH="0" baseline="0" noProof="0" dirty="0">
              <a:ln/>
              <a:effectLst/>
              <a:uLnTx/>
              <a:uFillTx/>
              <a:latin typeface="Arial" pitchFamily="34" charset="0"/>
              <a:ea typeface="+mn-ea"/>
              <a:cs typeface="Arial" pitchFamily="34" charset="0"/>
            </a:rPr>
            <a:t>, </a:t>
          </a:r>
          <a:r>
            <a:rPr kumimoji="0" lang="hr-HR" sz="1500" b="1" i="0" u="none" strike="noStrike" cap="none" spc="0" normalizeH="0" baseline="0" noProof="0" dirty="0" err="1">
              <a:ln/>
              <a:effectLst/>
              <a:uLnTx/>
              <a:uFillTx/>
              <a:latin typeface="Arial" pitchFamily="34" charset="0"/>
              <a:ea typeface="+mn-ea"/>
              <a:cs typeface="Arial" pitchFamily="34" charset="0"/>
            </a:rPr>
            <a:t>out</a:t>
          </a:r>
          <a:r>
            <a:rPr kumimoji="0" lang="hr-HR" sz="1500" b="1" i="0" u="none" strike="noStrike" cap="none" spc="0" normalizeH="0" baseline="0" noProof="0" dirty="0">
              <a:ln/>
              <a:effectLst/>
              <a:uLnTx/>
              <a:uFillTx/>
              <a:latin typeface="Arial" pitchFamily="34" charset="0"/>
              <a:ea typeface="+mn-ea"/>
              <a:cs typeface="Arial" pitchFamily="34" charset="0"/>
            </a:rPr>
            <a:t> </a:t>
          </a:r>
          <a:r>
            <a:rPr kumimoji="0" lang="hr-HR" sz="1500" b="1" i="0" u="none" strike="noStrike" cap="none" spc="0" normalizeH="0" baseline="0" noProof="0" dirty="0" err="1">
              <a:ln/>
              <a:effectLst/>
              <a:uLnTx/>
              <a:uFillTx/>
              <a:latin typeface="Arial" pitchFamily="34" charset="0"/>
              <a:ea typeface="+mn-ea"/>
              <a:cs typeface="Arial" pitchFamily="34" charset="0"/>
            </a:rPr>
            <a:t>which</a:t>
          </a:r>
          <a:r>
            <a:rPr kumimoji="0" lang="hr-HR" sz="1500" b="1" i="0" u="none" strike="noStrike" cap="none" spc="0" normalizeH="0" baseline="0" noProof="0" dirty="0">
              <a:ln/>
              <a:effectLst/>
              <a:uLnTx/>
              <a:uFillTx/>
              <a:latin typeface="Arial" pitchFamily="34" charset="0"/>
              <a:ea typeface="+mn-ea"/>
              <a:cs typeface="Arial" pitchFamily="34" charset="0"/>
            </a:rPr>
            <a:t> 40 </a:t>
          </a:r>
          <a:r>
            <a:rPr kumimoji="0" lang="hr-HR" sz="1500" b="1" i="0" u="none" strike="noStrike" cap="none" spc="0" normalizeH="0" baseline="0" noProof="0" dirty="0" err="1">
              <a:ln/>
              <a:effectLst/>
              <a:uLnTx/>
              <a:uFillTx/>
              <a:latin typeface="Arial" pitchFamily="34" charset="0"/>
              <a:ea typeface="+mn-ea"/>
              <a:cs typeface="Arial" pitchFamily="34" charset="0"/>
            </a:rPr>
            <a:t>with</a:t>
          </a:r>
          <a:r>
            <a:rPr kumimoji="0" lang="hr-HR" sz="1500" b="1" i="0" u="none" strike="noStrike" cap="none" spc="0" normalizeH="0" baseline="0" noProof="0" dirty="0">
              <a:ln/>
              <a:effectLst/>
              <a:uLnTx/>
              <a:uFillTx/>
              <a:latin typeface="Arial" pitchFamily="34" charset="0"/>
              <a:ea typeface="+mn-ea"/>
              <a:cs typeface="Arial" pitchFamily="34" charset="0"/>
            </a:rPr>
            <a:t> a </a:t>
          </a:r>
          <a:r>
            <a:rPr kumimoji="0" lang="hr-HR" sz="1500" b="1" i="0" u="none" strike="noStrike" cap="none" spc="0" normalizeH="0" baseline="0" noProof="0" dirty="0" err="1">
              <a:ln/>
              <a:effectLst/>
              <a:uLnTx/>
              <a:uFillTx/>
              <a:latin typeface="Arial" pitchFamily="34" charset="0"/>
              <a:ea typeface="+mn-ea"/>
              <a:cs typeface="Arial" pitchFamily="34" charset="0"/>
            </a:rPr>
            <a:t>fatal</a:t>
          </a:r>
          <a:r>
            <a:rPr kumimoji="0" lang="hr-HR" sz="1500" b="1" i="0" u="none" strike="noStrike" cap="none" spc="0" normalizeH="0" baseline="0" noProof="0" dirty="0">
              <a:ln/>
              <a:effectLst/>
              <a:uLnTx/>
              <a:uFillTx/>
              <a:latin typeface="Arial" pitchFamily="34" charset="0"/>
              <a:ea typeface="+mn-ea"/>
              <a:cs typeface="Arial" pitchFamily="34" charset="0"/>
            </a:rPr>
            <a:t> </a:t>
          </a:r>
          <a:r>
            <a:rPr kumimoji="0" lang="hr-HR" sz="1500" b="1" i="0" u="none" strike="noStrike" cap="none" spc="0" normalizeH="0" baseline="0" noProof="0" dirty="0" err="1">
              <a:ln/>
              <a:effectLst/>
              <a:uLnTx/>
              <a:uFillTx/>
              <a:latin typeface="Arial" pitchFamily="34" charset="0"/>
              <a:ea typeface="+mn-ea"/>
              <a:cs typeface="Arial" pitchFamily="34" charset="0"/>
            </a:rPr>
            <a:t>outcome</a:t>
          </a:r>
          <a:r>
            <a:rPr kumimoji="0" lang="hr-HR" sz="1500" b="1" i="0" u="none" strike="noStrike" cap="none" spc="0" normalizeH="0" baseline="0" noProof="0" dirty="0">
              <a:ln/>
              <a:effectLst/>
              <a:uLnTx/>
              <a:uFillTx/>
              <a:latin typeface="Arial" pitchFamily="34" charset="0"/>
              <a:ea typeface="+mn-ea"/>
              <a:cs typeface="Arial" pitchFamily="34" charset="0"/>
            </a:rPr>
            <a:t>)</a:t>
          </a:r>
        </a:p>
      </dgm:t>
    </dgm:pt>
    <dgm:pt modelId="{25A0EF8A-D800-4B7B-8C22-50CA778EE420}" type="parTrans" cxnId="{F93EBB83-AB63-4D56-885C-1BDC1109A725}">
      <dgm:prSet/>
      <dgm:spPr/>
      <dgm:t>
        <a:bodyPr/>
        <a:lstStyle/>
        <a:p>
          <a:endParaRPr lang="en-US"/>
        </a:p>
      </dgm:t>
    </dgm:pt>
    <dgm:pt modelId="{71218669-7699-4629-AB5F-24B6E5B7626A}" type="sibTrans" cxnId="{F93EBB83-AB63-4D56-885C-1BDC1109A725}">
      <dgm:prSet/>
      <dgm:spPr/>
      <dgm:t>
        <a:bodyPr/>
        <a:lstStyle/>
        <a:p>
          <a:endParaRPr lang="en-US"/>
        </a:p>
      </dgm:t>
    </dgm:pt>
    <dgm:pt modelId="{7F46BEA1-CDB9-4271-8D97-198F32224413}">
      <dgm:prSet phldrT="[Text]" custT="1"/>
      <dgm:spPr/>
      <dgm:t>
        <a:bodyPr/>
        <a:lstStyle/>
        <a:p>
          <a:r>
            <a:rPr lang="hr-HR" sz="1800" dirty="0">
              <a:solidFill>
                <a:srgbClr val="FF0000"/>
              </a:solidFill>
              <a:effectLst>
                <a:outerShdw blurRad="38100" dist="38100" dir="2700000" algn="tl">
                  <a:srgbClr val="000000">
                    <a:alpha val="43137"/>
                  </a:srgbClr>
                </a:outerShdw>
              </a:effectLst>
            </a:rPr>
            <a:t>NO </a:t>
          </a:r>
        </a:p>
        <a:p>
          <a:r>
            <a:rPr lang="hr-HR" sz="1800" b="1" dirty="0">
              <a:solidFill>
                <a:srgbClr val="FF0000"/>
              </a:solidFill>
              <a:effectLst>
                <a:outerShdw blurRad="38100" dist="38100" dir="2700000" algn="tl">
                  <a:srgbClr val="000000">
                    <a:alpha val="43137"/>
                  </a:srgbClr>
                </a:outerShdw>
              </a:effectLst>
            </a:rPr>
            <a:t>MINE </a:t>
          </a:r>
          <a:r>
            <a:rPr lang="hr-HR" sz="1800" b="1" dirty="0" err="1">
              <a:solidFill>
                <a:srgbClr val="FF0000"/>
              </a:solidFill>
              <a:effectLst>
                <a:outerShdw blurRad="38100" dist="38100" dir="2700000" algn="tl">
                  <a:srgbClr val="000000">
                    <a:alpha val="43137"/>
                  </a:srgbClr>
                </a:outerShdw>
              </a:effectLst>
            </a:rPr>
            <a:t>VICTIMS</a:t>
          </a:r>
          <a:r>
            <a:rPr lang="hr-HR" sz="1800" b="1" dirty="0">
              <a:solidFill>
                <a:srgbClr val="FF0000"/>
              </a:solidFill>
              <a:effectLst>
                <a:outerShdw blurRad="38100" dist="38100" dir="2700000" algn="tl">
                  <a:srgbClr val="000000">
                    <a:alpha val="43137"/>
                  </a:srgbClr>
                </a:outerShdw>
              </a:effectLst>
            </a:rPr>
            <a:t> </a:t>
          </a:r>
        </a:p>
        <a:p>
          <a:r>
            <a:rPr lang="hr-HR" sz="1800" dirty="0" err="1">
              <a:solidFill>
                <a:srgbClr val="FF0000"/>
              </a:solidFill>
              <a:effectLst>
                <a:outerShdw blurRad="38100" dist="38100" dir="2700000" algn="tl">
                  <a:srgbClr val="000000">
                    <a:alpha val="43137"/>
                  </a:srgbClr>
                </a:outerShdw>
              </a:effectLst>
            </a:rPr>
            <a:t>IN</a:t>
          </a:r>
          <a:r>
            <a:rPr lang="hr-HR" sz="1800" dirty="0">
              <a:solidFill>
                <a:srgbClr val="FF0000"/>
              </a:solidFill>
              <a:effectLst>
                <a:outerShdw blurRad="38100" dist="38100" dir="2700000" algn="tl">
                  <a:srgbClr val="000000">
                    <a:alpha val="43137"/>
                  </a:srgbClr>
                </a:outerShdw>
              </a:effectLst>
            </a:rPr>
            <a:t> 2017 </a:t>
          </a:r>
          <a:r>
            <a:rPr lang="hr-HR" sz="1800" dirty="0" err="1">
              <a:solidFill>
                <a:srgbClr val="FF0000"/>
              </a:solidFill>
              <a:effectLst>
                <a:outerShdw blurRad="38100" dist="38100" dir="2700000" algn="tl">
                  <a:srgbClr val="000000">
                    <a:alpha val="43137"/>
                  </a:srgbClr>
                </a:outerShdw>
              </a:effectLst>
            </a:rPr>
            <a:t>AND</a:t>
          </a:r>
          <a:r>
            <a:rPr lang="hr-HR" sz="1800" dirty="0">
              <a:solidFill>
                <a:srgbClr val="FF0000"/>
              </a:solidFill>
              <a:effectLst>
                <a:outerShdw blurRad="38100" dist="38100" dir="2700000" algn="tl">
                  <a:srgbClr val="000000">
                    <a:alpha val="43137"/>
                  </a:srgbClr>
                </a:outerShdw>
              </a:effectLst>
            </a:rPr>
            <a:t> </a:t>
          </a:r>
          <a:r>
            <a:rPr lang="hr-HR" sz="1800" dirty="0" err="1">
              <a:solidFill>
                <a:srgbClr val="FF0000"/>
              </a:solidFill>
              <a:effectLst>
                <a:outerShdw blurRad="38100" dist="38100" dir="2700000" algn="tl">
                  <a:srgbClr val="000000">
                    <a:alpha val="43137"/>
                  </a:srgbClr>
                </a:outerShdw>
              </a:effectLst>
            </a:rPr>
            <a:t>2018</a:t>
          </a:r>
          <a:endParaRPr lang="en-US" sz="1800" dirty="0">
            <a:solidFill>
              <a:srgbClr val="FF0000"/>
            </a:solidFill>
            <a:effectLst>
              <a:outerShdw blurRad="38100" dist="38100" dir="2700000" algn="tl">
                <a:srgbClr val="000000">
                  <a:alpha val="43137"/>
                </a:srgbClr>
              </a:outerShdw>
            </a:effectLst>
          </a:endParaRPr>
        </a:p>
      </dgm:t>
    </dgm:pt>
    <dgm:pt modelId="{FDA393AF-F8B7-4DC3-B654-14157EFEBF4F}" type="parTrans" cxnId="{14237986-2D96-41AA-AAD5-BC3A9984167C}">
      <dgm:prSet/>
      <dgm:spPr/>
      <dgm:t>
        <a:bodyPr/>
        <a:lstStyle/>
        <a:p>
          <a:endParaRPr lang="en-US"/>
        </a:p>
      </dgm:t>
    </dgm:pt>
    <dgm:pt modelId="{D13327D1-9A99-43D9-9621-071624C04441}" type="sibTrans" cxnId="{14237986-2D96-41AA-AAD5-BC3A9984167C}">
      <dgm:prSet/>
      <dgm:spPr/>
      <dgm:t>
        <a:bodyPr/>
        <a:lstStyle/>
        <a:p>
          <a:endParaRPr lang="en-US"/>
        </a:p>
      </dgm:t>
    </dgm:pt>
    <dgm:pt modelId="{D0F10585-5135-4BA3-9957-830780DF9068}" type="pres">
      <dgm:prSet presAssocID="{88582D79-5D66-465A-BAD8-BD4094CDF5F9}" presName="Name0" presStyleCnt="0">
        <dgm:presLayoutVars>
          <dgm:chMax val="7"/>
          <dgm:chPref val="7"/>
          <dgm:dir/>
          <dgm:animLvl val="lvl"/>
        </dgm:presLayoutVars>
      </dgm:prSet>
      <dgm:spPr/>
    </dgm:pt>
    <dgm:pt modelId="{7DAE3644-5D95-4D12-AF99-98C9B6E531FF}" type="pres">
      <dgm:prSet presAssocID="{3A056472-8D90-4F25-86A4-71D21384337C}" presName="Accent1" presStyleCnt="0"/>
      <dgm:spPr/>
    </dgm:pt>
    <dgm:pt modelId="{F83B10F0-B75A-44C2-8822-0B9000F7A78F}" type="pres">
      <dgm:prSet presAssocID="{3A056472-8D90-4F25-86A4-71D21384337C}" presName="Accent" presStyleLbl="node1" presStyleIdx="0" presStyleCnt="2" custScaleX="114445" custScaleY="99508" custLinFactNeighborX="25432" custLinFactNeighborY="-34395"/>
      <dgm:spPr/>
    </dgm:pt>
    <dgm:pt modelId="{D15346C8-8B7D-48B0-A884-0A509F4E4229}" type="pres">
      <dgm:prSet presAssocID="{3A056472-8D90-4F25-86A4-71D21384337C}" presName="Parent1" presStyleLbl="revTx" presStyleIdx="0" presStyleCnt="2" custScaleX="121257" custScaleY="180418" custLinFactY="-20972" custLinFactNeighborX="44999" custLinFactNeighborY="-100000">
        <dgm:presLayoutVars>
          <dgm:chMax val="1"/>
          <dgm:chPref val="1"/>
          <dgm:bulletEnabled val="1"/>
        </dgm:presLayoutVars>
      </dgm:prSet>
      <dgm:spPr/>
    </dgm:pt>
    <dgm:pt modelId="{048AA55B-E8E7-4A7E-BAF9-D4233E6615CE}" type="pres">
      <dgm:prSet presAssocID="{7F46BEA1-CDB9-4271-8D97-198F32224413}" presName="Accent2" presStyleCnt="0"/>
      <dgm:spPr/>
    </dgm:pt>
    <dgm:pt modelId="{09653D24-7FC6-44AE-81C8-D3C489677970}" type="pres">
      <dgm:prSet presAssocID="{7F46BEA1-CDB9-4271-8D97-198F32224413}" presName="Accent" presStyleLbl="node1" presStyleIdx="1" presStyleCnt="2" custScaleX="116831" custScaleY="116786" custLinFactNeighborX="-2214" custLinFactNeighborY="-19758"/>
      <dgm:spPr/>
    </dgm:pt>
    <dgm:pt modelId="{69F6A2FD-C519-46F2-82F8-9525E7784038}" type="pres">
      <dgm:prSet presAssocID="{7F46BEA1-CDB9-4271-8D97-198F32224413}" presName="Parent2" presStyleLbl="revTx" presStyleIdx="1" presStyleCnt="2" custLinFactNeighborX="-2086" custLinFactNeighborY="-61096">
        <dgm:presLayoutVars>
          <dgm:chMax val="1"/>
          <dgm:chPref val="1"/>
          <dgm:bulletEnabled val="1"/>
        </dgm:presLayoutVars>
      </dgm:prSet>
      <dgm:spPr/>
    </dgm:pt>
  </dgm:ptLst>
  <dgm:cxnLst>
    <dgm:cxn modelId="{B67C0A00-677D-46AA-9541-3A50ABDCA535}" type="presOf" srcId="{88582D79-5D66-465A-BAD8-BD4094CDF5F9}" destId="{D0F10585-5135-4BA3-9957-830780DF9068}" srcOrd="0" destOrd="0" presId="urn:microsoft.com/office/officeart/2009/layout/CircleArrowProcess"/>
    <dgm:cxn modelId="{4D7ADA33-DD99-48F7-9249-9A7A71CF9516}" type="presOf" srcId="{3A056472-8D90-4F25-86A4-71D21384337C}" destId="{D15346C8-8B7D-48B0-A884-0A509F4E4229}" srcOrd="0" destOrd="0" presId="urn:microsoft.com/office/officeart/2009/layout/CircleArrowProcess"/>
    <dgm:cxn modelId="{F93EBB83-AB63-4D56-885C-1BDC1109A725}" srcId="{88582D79-5D66-465A-BAD8-BD4094CDF5F9}" destId="{3A056472-8D90-4F25-86A4-71D21384337C}" srcOrd="0" destOrd="0" parTransId="{25A0EF8A-D800-4B7B-8C22-50CA778EE420}" sibTransId="{71218669-7699-4629-AB5F-24B6E5B7626A}"/>
    <dgm:cxn modelId="{14237986-2D96-41AA-AAD5-BC3A9984167C}" srcId="{88582D79-5D66-465A-BAD8-BD4094CDF5F9}" destId="{7F46BEA1-CDB9-4271-8D97-198F32224413}" srcOrd="1" destOrd="0" parTransId="{FDA393AF-F8B7-4DC3-B654-14157EFEBF4F}" sibTransId="{D13327D1-9A99-43D9-9621-071624C04441}"/>
    <dgm:cxn modelId="{267635E6-780D-4A10-93B1-3E13F3B4CB4F}" type="presOf" srcId="{7F46BEA1-CDB9-4271-8D97-198F32224413}" destId="{69F6A2FD-C519-46F2-82F8-9525E7784038}" srcOrd="0" destOrd="0" presId="urn:microsoft.com/office/officeart/2009/layout/CircleArrowProcess"/>
    <dgm:cxn modelId="{371C976C-D483-4F92-A18C-4B84D57EB790}" type="presParOf" srcId="{D0F10585-5135-4BA3-9957-830780DF9068}" destId="{7DAE3644-5D95-4D12-AF99-98C9B6E531FF}" srcOrd="0" destOrd="0" presId="urn:microsoft.com/office/officeart/2009/layout/CircleArrowProcess"/>
    <dgm:cxn modelId="{804CF55D-ABA0-4339-A9CA-0A57D884A62A}" type="presParOf" srcId="{7DAE3644-5D95-4D12-AF99-98C9B6E531FF}" destId="{F83B10F0-B75A-44C2-8822-0B9000F7A78F}" srcOrd="0" destOrd="0" presId="urn:microsoft.com/office/officeart/2009/layout/CircleArrowProcess"/>
    <dgm:cxn modelId="{287B220F-89F0-4F34-A4C7-FB0F28ED5B24}" type="presParOf" srcId="{D0F10585-5135-4BA3-9957-830780DF9068}" destId="{D15346C8-8B7D-48B0-A884-0A509F4E4229}" srcOrd="1" destOrd="0" presId="urn:microsoft.com/office/officeart/2009/layout/CircleArrowProcess"/>
    <dgm:cxn modelId="{38E8A485-C1C2-4521-BAE3-6B1D8C1A4771}" type="presParOf" srcId="{D0F10585-5135-4BA3-9957-830780DF9068}" destId="{048AA55B-E8E7-4A7E-BAF9-D4233E6615CE}" srcOrd="2" destOrd="0" presId="urn:microsoft.com/office/officeart/2009/layout/CircleArrowProcess"/>
    <dgm:cxn modelId="{9DBF6BB4-E9DA-4741-803B-34BD1789925F}" type="presParOf" srcId="{048AA55B-E8E7-4A7E-BAF9-D4233E6615CE}" destId="{09653D24-7FC6-44AE-81C8-D3C489677970}" srcOrd="0" destOrd="0" presId="urn:microsoft.com/office/officeart/2009/layout/CircleArrowProcess"/>
    <dgm:cxn modelId="{104D9FE0-CA02-4EBF-B848-933499F36DD4}" type="presParOf" srcId="{D0F10585-5135-4BA3-9957-830780DF9068}" destId="{69F6A2FD-C519-46F2-82F8-9525E7784038}" srcOrd="3"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03DD2-CEDA-4B79-B32B-7B0FC6BAC58F}">
      <dsp:nvSpPr>
        <dsp:cNvPr id="0" name=""/>
        <dsp:cNvSpPr/>
      </dsp:nvSpPr>
      <dsp:spPr>
        <a:xfrm>
          <a:off x="3693221" y="-12475"/>
          <a:ext cx="1655233" cy="1075902"/>
        </a:xfrm>
        <a:prstGeom prst="ellipse">
          <a:avLst/>
        </a:prstGeom>
        <a:solidFill>
          <a:schemeClr val="bg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solidFill>
            </a:rPr>
            <a:t>Croatian Parliament</a:t>
          </a:r>
          <a:endParaRPr lang="hr-HR" sz="1600" kern="1200" dirty="0">
            <a:solidFill>
              <a:schemeClr val="accent6"/>
            </a:solidFill>
          </a:endParaRPr>
        </a:p>
      </dsp:txBody>
      <dsp:txXfrm>
        <a:off x="3935624" y="145087"/>
        <a:ext cx="1170427" cy="760778"/>
      </dsp:txXfrm>
    </dsp:sp>
    <dsp:sp modelId="{337F436C-E4CD-4572-8ACB-A560F30C393E}">
      <dsp:nvSpPr>
        <dsp:cNvPr id="0" name=""/>
        <dsp:cNvSpPr/>
      </dsp:nvSpPr>
      <dsp:spPr>
        <a:xfrm>
          <a:off x="3034603" y="618027"/>
          <a:ext cx="3552779" cy="3552779"/>
        </a:xfrm>
        <a:custGeom>
          <a:avLst/>
          <a:gdLst/>
          <a:ahLst/>
          <a:cxnLst/>
          <a:rect l="0" t="0" r="0" b="0"/>
          <a:pathLst>
            <a:path>
              <a:moveTo>
                <a:pt x="2322975" y="86181"/>
              </a:moveTo>
              <a:arcTo wR="1776389" hR="1776389" stAng="17275222" swAng="1840318"/>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232E7B-B3A5-4AF8-8666-BC1E6E6AF69B}">
      <dsp:nvSpPr>
        <dsp:cNvPr id="0" name=""/>
        <dsp:cNvSpPr/>
      </dsp:nvSpPr>
      <dsp:spPr>
        <a:xfrm>
          <a:off x="5444314" y="1226694"/>
          <a:ext cx="1932502" cy="1237072"/>
        </a:xfrm>
        <a:prstGeom prst="ellipse">
          <a:avLst/>
        </a:prstGeom>
        <a:solidFill>
          <a:schemeClr val="bg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chemeClr val="accent6"/>
              </a:solidFill>
            </a:rPr>
            <a:t>Commercial Demining Companies</a:t>
          </a:r>
          <a:endParaRPr lang="hr-HR" sz="1400" kern="1200" dirty="0">
            <a:solidFill>
              <a:schemeClr val="accent6"/>
            </a:solidFill>
          </a:endParaRPr>
        </a:p>
      </dsp:txBody>
      <dsp:txXfrm>
        <a:off x="5727322" y="1407859"/>
        <a:ext cx="1366486" cy="874742"/>
      </dsp:txXfrm>
    </dsp:sp>
    <dsp:sp modelId="{BD9E94D9-ECD9-4211-B7F8-79822F8610B3}">
      <dsp:nvSpPr>
        <dsp:cNvPr id="0" name=""/>
        <dsp:cNvSpPr/>
      </dsp:nvSpPr>
      <dsp:spPr>
        <a:xfrm>
          <a:off x="3686741" y="-1742228"/>
          <a:ext cx="3552779" cy="3552779"/>
        </a:xfrm>
        <a:custGeom>
          <a:avLst/>
          <a:gdLst/>
          <a:ahLst/>
          <a:cxnLst/>
          <a:rect l="0" t="0" r="0" b="0"/>
          <a:pathLst>
            <a:path>
              <a:moveTo>
                <a:pt x="1756671" y="3552669"/>
              </a:moveTo>
              <a:arcTo wR="1776389" hR="1776389" stAng="5438161" swAng="171048"/>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4B2DD0-EF80-4388-83E5-3542D3BFFF0D}">
      <dsp:nvSpPr>
        <dsp:cNvPr id="0" name=""/>
        <dsp:cNvSpPr/>
      </dsp:nvSpPr>
      <dsp:spPr>
        <a:xfrm>
          <a:off x="3698958" y="1108206"/>
          <a:ext cx="1655233" cy="1338422"/>
        </a:xfrm>
        <a:prstGeom prst="ellipse">
          <a:avLst/>
        </a:prstGeom>
        <a:solidFill>
          <a:schemeClr val="bg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accent6"/>
              </a:solidFill>
            </a:rPr>
            <a:t>Ministry of Interior</a:t>
          </a:r>
          <a:endParaRPr lang="hr-HR" sz="1600" kern="1200" dirty="0">
            <a:solidFill>
              <a:schemeClr val="accent6"/>
            </a:solidFill>
          </a:endParaRPr>
        </a:p>
      </dsp:txBody>
      <dsp:txXfrm>
        <a:off x="3941361" y="1304213"/>
        <a:ext cx="1170427" cy="946408"/>
      </dsp:txXfrm>
    </dsp:sp>
    <dsp:sp modelId="{6302CD8B-15AB-453E-BF1E-0D46550D2EE6}">
      <dsp:nvSpPr>
        <dsp:cNvPr id="0" name=""/>
        <dsp:cNvSpPr/>
      </dsp:nvSpPr>
      <dsp:spPr>
        <a:xfrm>
          <a:off x="1829508" y="-1764814"/>
          <a:ext cx="3552779" cy="3552779"/>
        </a:xfrm>
        <a:custGeom>
          <a:avLst/>
          <a:gdLst/>
          <a:ahLst/>
          <a:cxnLst/>
          <a:rect l="0" t="0" r="0" b="0"/>
          <a:pathLst>
            <a:path>
              <a:moveTo>
                <a:pt x="1867939" y="3550418"/>
              </a:moveTo>
              <a:arcTo wR="1776389" hR="1776389" stAng="5222751" swAng="287147"/>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44A08-26B9-4122-A78C-925543D761ED}">
      <dsp:nvSpPr>
        <dsp:cNvPr id="0" name=""/>
        <dsp:cNvSpPr/>
      </dsp:nvSpPr>
      <dsp:spPr>
        <a:xfrm>
          <a:off x="1616031" y="1077836"/>
          <a:ext cx="1931575" cy="1437265"/>
        </a:xfrm>
        <a:prstGeom prst="ellipse">
          <a:avLst/>
        </a:prstGeom>
        <a:solidFill>
          <a:schemeClr val="bg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accent6"/>
              </a:solidFill>
            </a:rPr>
            <a:t>Government of the Republic of Croatia</a:t>
          </a:r>
          <a:endParaRPr lang="en-US" sz="1400" kern="1200" noProof="0" dirty="0">
            <a:solidFill>
              <a:schemeClr val="accent6"/>
            </a:solidFill>
          </a:endParaRPr>
        </a:p>
      </dsp:txBody>
      <dsp:txXfrm>
        <a:off x="1898904" y="1288319"/>
        <a:ext cx="1365829" cy="1016299"/>
      </dsp:txXfrm>
    </dsp:sp>
    <dsp:sp modelId="{88E83067-1DBA-4D11-B606-E203DFCE748C}">
      <dsp:nvSpPr>
        <dsp:cNvPr id="0" name=""/>
        <dsp:cNvSpPr/>
      </dsp:nvSpPr>
      <dsp:spPr>
        <a:xfrm>
          <a:off x="2135657" y="760081"/>
          <a:ext cx="3552779" cy="3552779"/>
        </a:xfrm>
        <a:custGeom>
          <a:avLst/>
          <a:gdLst/>
          <a:ahLst/>
          <a:cxnLst/>
          <a:rect l="0" t="0" r="0" b="0"/>
          <a:pathLst>
            <a:path>
              <a:moveTo>
                <a:pt x="769516" y="312912"/>
              </a:moveTo>
              <a:arcTo wR="1776389" hR="1776389" stAng="14128320" swAng="1630647"/>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31D4B-70DF-43AA-8813-2CC82E3E5D2A}">
      <dsp:nvSpPr>
        <dsp:cNvPr id="0" name=""/>
        <dsp:cNvSpPr/>
      </dsp:nvSpPr>
      <dsp:spPr>
        <a:xfrm>
          <a:off x="627028" y="-263165"/>
          <a:ext cx="4794581" cy="4794581"/>
        </a:xfrm>
        <a:prstGeom prst="circularArrow">
          <a:avLst>
            <a:gd name="adj1" fmla="val 5544"/>
            <a:gd name="adj2" fmla="val 330680"/>
            <a:gd name="adj3" fmla="val 13637836"/>
            <a:gd name="adj4" fmla="val 1747059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C327D-3ECA-4F43-979B-E230FA8DB54A}">
      <dsp:nvSpPr>
        <dsp:cNvPr id="0" name=""/>
        <dsp:cNvSpPr/>
      </dsp:nvSpPr>
      <dsp:spPr>
        <a:xfrm>
          <a:off x="1753295" y="-268802"/>
          <a:ext cx="2377402" cy="1883792"/>
        </a:xfrm>
        <a:prstGeom prst="roundRect">
          <a:avLst/>
        </a:prstGeom>
        <a:solidFill>
          <a:schemeClr val="tx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hr-HR" sz="2000" b="1" kern="1200" dirty="0">
              <a:solidFill>
                <a:schemeClr val="accent6">
                  <a:lumMod val="75000"/>
                </a:schemeClr>
              </a:solidFill>
              <a:latin typeface="Cambria" pitchFamily="18" charset="0"/>
            </a:rPr>
            <a:t>MINE ACTION CENTRE</a:t>
          </a:r>
        </a:p>
        <a:p>
          <a:pPr marL="0" lvl="0" indent="0" algn="ctr" defTabSz="889000">
            <a:lnSpc>
              <a:spcPct val="90000"/>
            </a:lnSpc>
            <a:spcBef>
              <a:spcPct val="0"/>
            </a:spcBef>
            <a:spcAft>
              <a:spcPct val="35000"/>
            </a:spcAft>
            <a:buNone/>
          </a:pPr>
          <a:r>
            <a:rPr lang="hr-HR" sz="1400" kern="1200" dirty="0">
              <a:solidFill>
                <a:schemeClr val="accent6">
                  <a:lumMod val="75000"/>
                </a:schemeClr>
              </a:solidFill>
            </a:rPr>
            <a:t>Mine action experts: analysis (MIS, GIS), general &amp; special requirements on information and data acquisition</a:t>
          </a:r>
          <a:endParaRPr lang="en-US" sz="1400" kern="1200" dirty="0">
            <a:solidFill>
              <a:schemeClr val="accent6">
                <a:lumMod val="75000"/>
              </a:schemeClr>
            </a:solidFill>
          </a:endParaRPr>
        </a:p>
      </dsp:txBody>
      <dsp:txXfrm>
        <a:off x="1845254" y="-176843"/>
        <a:ext cx="2193484" cy="1699874"/>
      </dsp:txXfrm>
    </dsp:sp>
    <dsp:sp modelId="{B8CBAD63-7CCD-42CE-8138-EC46CA765148}">
      <dsp:nvSpPr>
        <dsp:cNvPr id="0" name=""/>
        <dsp:cNvSpPr/>
      </dsp:nvSpPr>
      <dsp:spPr>
        <a:xfrm>
          <a:off x="3660207" y="1064097"/>
          <a:ext cx="2559536" cy="2170678"/>
        </a:xfrm>
        <a:prstGeom prst="roundRect">
          <a:avLst/>
        </a:prstGeom>
        <a:solidFill>
          <a:schemeClr val="tx2">
            <a:lumMod val="20000"/>
            <a:lumOff val="80000"/>
          </a:schemeClr>
        </a:solidFill>
        <a:ln w="15875" cap="rnd"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hr-HR" sz="2000" b="1" kern="1200" dirty="0">
              <a:solidFill>
                <a:schemeClr val="accent6">
                  <a:lumMod val="75000"/>
                </a:schemeClr>
              </a:solidFill>
              <a:latin typeface="Cambria" pitchFamily="18" charset="0"/>
            </a:rPr>
            <a:t>SCENE </a:t>
          </a:r>
          <a:r>
            <a:rPr lang="hr-HR" sz="2000" b="1" kern="1200" dirty="0" err="1">
              <a:solidFill>
                <a:schemeClr val="accent6">
                  <a:lumMod val="75000"/>
                </a:schemeClr>
              </a:solidFill>
              <a:latin typeface="Cambria" pitchFamily="18" charset="0"/>
            </a:rPr>
            <a:t>ANALYSIS</a:t>
          </a:r>
          <a:endParaRPr lang="hr-HR" sz="2000" b="1" kern="1200" dirty="0">
            <a:solidFill>
              <a:schemeClr val="accent6">
                <a:lumMod val="75000"/>
              </a:schemeClr>
            </a:solidFill>
            <a:latin typeface="Cambria" pitchFamily="18" charset="0"/>
          </a:endParaRPr>
        </a:p>
        <a:p>
          <a:pPr marL="0" lvl="0" indent="0" algn="ctr" defTabSz="889000">
            <a:lnSpc>
              <a:spcPct val="90000"/>
            </a:lnSpc>
            <a:spcBef>
              <a:spcPct val="0"/>
            </a:spcBef>
            <a:spcAft>
              <a:spcPts val="0"/>
            </a:spcAft>
            <a:buNone/>
          </a:pPr>
          <a:r>
            <a:rPr lang="hr-HR" sz="1400" kern="1200" dirty="0" err="1">
              <a:solidFill>
                <a:schemeClr val="accent6">
                  <a:lumMod val="75000"/>
                </a:schemeClr>
              </a:solidFill>
            </a:rPr>
            <a:t>Satellite</a:t>
          </a:r>
          <a:r>
            <a:rPr lang="hr-HR" sz="1400" kern="1200" dirty="0">
              <a:solidFill>
                <a:schemeClr val="accent6">
                  <a:lumMod val="75000"/>
                </a:schemeClr>
              </a:solidFill>
            </a:rPr>
            <a:t> imagery </a:t>
          </a:r>
        </a:p>
        <a:p>
          <a:pPr marL="0" lvl="0" indent="0" algn="ctr" defTabSz="889000">
            <a:lnSpc>
              <a:spcPct val="90000"/>
            </a:lnSpc>
            <a:spcBef>
              <a:spcPct val="0"/>
            </a:spcBef>
            <a:spcAft>
              <a:spcPct val="35000"/>
            </a:spcAft>
            <a:buNone/>
          </a:pPr>
          <a:r>
            <a:rPr lang="hr-HR" sz="1400" kern="1200" dirty="0">
              <a:solidFill>
                <a:schemeClr val="accent6">
                  <a:lumMod val="75000"/>
                </a:schemeClr>
              </a:solidFill>
            </a:rPr>
            <a:t> DEM terrain analysis                                             Scene understanding, airborne mission planning, quality assessment of </a:t>
          </a:r>
          <a:r>
            <a:rPr lang="hr-HR" sz="1400" kern="1200" dirty="0" err="1">
              <a:solidFill>
                <a:schemeClr val="accent6">
                  <a:lumMod val="75000"/>
                </a:schemeClr>
              </a:solidFill>
            </a:rPr>
            <a:t>available</a:t>
          </a:r>
          <a:r>
            <a:rPr lang="hr-HR" sz="1400" kern="1200" dirty="0">
              <a:solidFill>
                <a:schemeClr val="accent6">
                  <a:lumMod val="75000"/>
                </a:schemeClr>
              </a:solidFill>
            </a:rPr>
            <a:t> Mine </a:t>
          </a:r>
          <a:r>
            <a:rPr lang="hr-HR" sz="1400" kern="1200" dirty="0" err="1">
              <a:solidFill>
                <a:schemeClr val="accent6">
                  <a:lumMod val="75000"/>
                </a:schemeClr>
              </a:solidFill>
            </a:rPr>
            <a:t>Field</a:t>
          </a:r>
          <a:r>
            <a:rPr lang="hr-HR" sz="1400" kern="1200" dirty="0">
              <a:solidFill>
                <a:schemeClr val="accent6">
                  <a:lumMod val="75000"/>
                </a:schemeClr>
              </a:solidFill>
            </a:rPr>
            <a:t> Records, </a:t>
          </a:r>
          <a:r>
            <a:rPr lang="hr-HR" sz="1400" kern="1200" dirty="0" err="1">
              <a:solidFill>
                <a:schemeClr val="accent6">
                  <a:lumMod val="75000"/>
                </a:schemeClr>
              </a:solidFill>
            </a:rPr>
            <a:t>Military</a:t>
          </a:r>
          <a:r>
            <a:rPr lang="hr-HR" sz="1400" kern="1200" dirty="0">
              <a:solidFill>
                <a:schemeClr val="accent6">
                  <a:lumMod val="75000"/>
                </a:schemeClr>
              </a:solidFill>
            </a:rPr>
            <a:t> </a:t>
          </a:r>
          <a:r>
            <a:rPr lang="hr-HR" sz="1400" kern="1200" dirty="0" err="1">
              <a:solidFill>
                <a:schemeClr val="accent6">
                  <a:lumMod val="75000"/>
                </a:schemeClr>
              </a:solidFill>
            </a:rPr>
            <a:t>Maps</a:t>
          </a:r>
          <a:r>
            <a:rPr lang="hr-HR" sz="1400" kern="1200" dirty="0">
              <a:solidFill>
                <a:schemeClr val="accent6">
                  <a:lumMod val="75000"/>
                </a:schemeClr>
              </a:solidFill>
            </a:rPr>
            <a:t> &amp; information</a:t>
          </a:r>
          <a:endParaRPr lang="en-US" sz="1400" kern="1200" dirty="0">
            <a:solidFill>
              <a:schemeClr val="accent6">
                <a:lumMod val="75000"/>
              </a:schemeClr>
            </a:solidFill>
          </a:endParaRPr>
        </a:p>
      </dsp:txBody>
      <dsp:txXfrm>
        <a:off x="3766171" y="1170061"/>
        <a:ext cx="2347608" cy="1958750"/>
      </dsp:txXfrm>
    </dsp:sp>
    <dsp:sp modelId="{E885AFFF-EA92-466A-92A0-8726747FB325}">
      <dsp:nvSpPr>
        <dsp:cNvPr id="0" name=""/>
        <dsp:cNvSpPr/>
      </dsp:nvSpPr>
      <dsp:spPr>
        <a:xfrm>
          <a:off x="3125689" y="3481465"/>
          <a:ext cx="2207410" cy="1418260"/>
        </a:xfrm>
        <a:prstGeom prst="roundRect">
          <a:avLst/>
        </a:prstGeom>
        <a:solidFill>
          <a:schemeClr val="tx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b="1" kern="1200" dirty="0" err="1">
              <a:solidFill>
                <a:schemeClr val="accent6">
                  <a:lumMod val="75000"/>
                </a:schemeClr>
              </a:solidFill>
              <a:latin typeface="Cambria" pitchFamily="18" charset="0"/>
            </a:rPr>
            <a:t>MULTISENSOR</a:t>
          </a:r>
          <a:r>
            <a:rPr lang="hr-HR" sz="2000" b="1" kern="1200" dirty="0">
              <a:solidFill>
                <a:schemeClr val="accent6">
                  <a:lumMod val="75000"/>
                </a:schemeClr>
              </a:solidFill>
              <a:latin typeface="Cambria" pitchFamily="18" charset="0"/>
            </a:rPr>
            <a:t> </a:t>
          </a:r>
          <a:r>
            <a:rPr lang="hr-HR" sz="2000" b="1" kern="1200" dirty="0" err="1">
              <a:solidFill>
                <a:schemeClr val="accent6">
                  <a:lumMod val="75000"/>
                </a:schemeClr>
              </a:solidFill>
              <a:latin typeface="Cambria" pitchFamily="18" charset="0"/>
            </a:rPr>
            <a:t>AIRBORNE</a:t>
          </a:r>
          <a:r>
            <a:rPr lang="hr-HR" sz="2000" b="1" kern="1200" dirty="0">
              <a:solidFill>
                <a:schemeClr val="accent6">
                  <a:lumMod val="75000"/>
                </a:schemeClr>
              </a:solidFill>
              <a:latin typeface="Cambria" pitchFamily="18" charset="0"/>
            </a:rPr>
            <a:t>, </a:t>
          </a:r>
          <a:r>
            <a:rPr lang="hr-HR" sz="2000" b="1" kern="1200" dirty="0" err="1">
              <a:solidFill>
                <a:schemeClr val="accent6">
                  <a:lumMod val="75000"/>
                </a:schemeClr>
              </a:solidFill>
              <a:latin typeface="Cambria" pitchFamily="18" charset="0"/>
            </a:rPr>
            <a:t>IMAGERY</a:t>
          </a:r>
          <a:r>
            <a:rPr lang="hr-HR" sz="2000" b="1" kern="1200" dirty="0">
              <a:solidFill>
                <a:schemeClr val="accent6">
                  <a:lumMod val="75000"/>
                </a:schemeClr>
              </a:solidFill>
              <a:latin typeface="Cambria" pitchFamily="18" charset="0"/>
            </a:rPr>
            <a:t> ACQUISITION</a:t>
          </a:r>
        </a:p>
      </dsp:txBody>
      <dsp:txXfrm>
        <a:off x="3194923" y="3550699"/>
        <a:ext cx="2068942" cy="1279792"/>
      </dsp:txXfrm>
    </dsp:sp>
    <dsp:sp modelId="{F576C3B9-A81A-4350-9FCC-96AEDF7CD999}">
      <dsp:nvSpPr>
        <dsp:cNvPr id="0" name=""/>
        <dsp:cNvSpPr/>
      </dsp:nvSpPr>
      <dsp:spPr>
        <a:xfrm>
          <a:off x="241031" y="3334120"/>
          <a:ext cx="2706946" cy="1766325"/>
        </a:xfrm>
        <a:prstGeom prst="roundRect">
          <a:avLst/>
        </a:prstGeom>
        <a:solidFill>
          <a:schemeClr val="tx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b="1" kern="1200" dirty="0">
              <a:solidFill>
                <a:schemeClr val="tx1">
                  <a:lumMod val="95000"/>
                  <a:lumOff val="5000"/>
                </a:schemeClr>
              </a:solidFill>
              <a:latin typeface="Cambria" pitchFamily="18" charset="0"/>
            </a:rPr>
            <a:t> </a:t>
          </a:r>
          <a:r>
            <a:rPr lang="hr-HR" sz="2000" b="1" kern="1200" dirty="0" err="1">
              <a:solidFill>
                <a:schemeClr val="accent6">
                  <a:lumMod val="75000"/>
                </a:schemeClr>
              </a:solidFill>
              <a:latin typeface="Cambria" pitchFamily="18" charset="0"/>
            </a:rPr>
            <a:t>INTERPRETATION</a:t>
          </a:r>
          <a:r>
            <a:rPr lang="hr-HR" sz="2000" b="1" kern="1200" dirty="0">
              <a:solidFill>
                <a:schemeClr val="accent6">
                  <a:lumMod val="75000"/>
                </a:schemeClr>
              </a:solidFill>
              <a:latin typeface="Cambria" pitchFamily="18" charset="0"/>
            </a:rPr>
            <a:t> </a:t>
          </a:r>
        </a:p>
        <a:p>
          <a:pPr marL="0" lvl="0" indent="0" algn="ctr" defTabSz="889000">
            <a:lnSpc>
              <a:spcPct val="90000"/>
            </a:lnSpc>
            <a:spcBef>
              <a:spcPct val="0"/>
            </a:spcBef>
            <a:spcAft>
              <a:spcPct val="35000"/>
            </a:spcAft>
            <a:buNone/>
          </a:pPr>
          <a:r>
            <a:rPr lang="hr-HR" sz="1400" b="0" kern="1200" dirty="0">
              <a:solidFill>
                <a:schemeClr val="accent6">
                  <a:lumMod val="75000"/>
                </a:schemeClr>
              </a:solidFill>
            </a:rPr>
            <a:t>Imagery processing, use of expert knowledge, contextual information, indicators of mine presence, absence</a:t>
          </a:r>
          <a:endParaRPr lang="en-US" sz="1400" b="0" kern="1200" dirty="0">
            <a:solidFill>
              <a:schemeClr val="accent6">
                <a:lumMod val="75000"/>
              </a:schemeClr>
            </a:solidFill>
          </a:endParaRPr>
        </a:p>
      </dsp:txBody>
      <dsp:txXfrm>
        <a:off x="327256" y="3420345"/>
        <a:ext cx="2534496" cy="1593875"/>
      </dsp:txXfrm>
    </dsp:sp>
    <dsp:sp modelId="{972FB4E6-6AF5-468F-8824-53952E2885ED}">
      <dsp:nvSpPr>
        <dsp:cNvPr id="0" name=""/>
        <dsp:cNvSpPr/>
      </dsp:nvSpPr>
      <dsp:spPr>
        <a:xfrm>
          <a:off x="-116435" y="1487619"/>
          <a:ext cx="2339501" cy="1458016"/>
        </a:xfrm>
        <a:prstGeom prst="roundRect">
          <a:avLst/>
        </a:prstGeom>
        <a:solidFill>
          <a:schemeClr val="tx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b="1" kern="1200" dirty="0" err="1">
              <a:solidFill>
                <a:schemeClr val="accent6">
                  <a:lumMod val="75000"/>
                </a:schemeClr>
              </a:solidFill>
              <a:latin typeface="Cambria" pitchFamily="18" charset="0"/>
            </a:rPr>
            <a:t>OUTCOMES</a:t>
          </a:r>
          <a:endParaRPr lang="hr-HR" sz="2000" b="1" kern="1200" dirty="0">
            <a:solidFill>
              <a:schemeClr val="accent6">
                <a:lumMod val="75000"/>
              </a:schemeClr>
            </a:solidFill>
            <a:latin typeface="Cambria" pitchFamily="18" charset="0"/>
          </a:endParaRPr>
        </a:p>
        <a:p>
          <a:pPr marL="0" lvl="0" indent="0" algn="ctr" defTabSz="889000">
            <a:lnSpc>
              <a:spcPct val="90000"/>
            </a:lnSpc>
            <a:spcBef>
              <a:spcPct val="0"/>
            </a:spcBef>
            <a:spcAft>
              <a:spcPct val="35000"/>
            </a:spcAft>
            <a:buNone/>
          </a:pPr>
          <a:r>
            <a:rPr lang="hr-HR" sz="1400" b="0" kern="1200" dirty="0" err="1">
              <a:solidFill>
                <a:schemeClr val="accent6">
                  <a:lumMod val="75000"/>
                </a:schemeClr>
              </a:solidFill>
            </a:rPr>
            <a:t>Fusion</a:t>
          </a:r>
          <a:r>
            <a:rPr lang="hr-HR" sz="1400" b="0" kern="1200" dirty="0">
              <a:solidFill>
                <a:schemeClr val="accent6">
                  <a:lumMod val="75000"/>
                </a:schemeClr>
              </a:solidFill>
            </a:rPr>
            <a:t>, danger map, confidence map, proposal for reduction, map of conflicts </a:t>
          </a:r>
          <a:r>
            <a:rPr lang="hr-HR" sz="1400" b="0" kern="1200" dirty="0" err="1">
              <a:solidFill>
                <a:schemeClr val="accent6">
                  <a:lumMod val="75000"/>
                </a:schemeClr>
              </a:solidFill>
            </a:rPr>
            <a:t>MIS</a:t>
          </a:r>
          <a:r>
            <a:rPr lang="hr-HR" sz="1400" b="0" kern="1200" dirty="0">
              <a:solidFill>
                <a:schemeClr val="accent6">
                  <a:lumMod val="75000"/>
                </a:schemeClr>
              </a:solidFill>
            </a:rPr>
            <a:t> – </a:t>
          </a:r>
          <a:r>
            <a:rPr lang="hr-HR" sz="1400" b="0" kern="1200" dirty="0" err="1">
              <a:solidFill>
                <a:schemeClr val="accent6">
                  <a:lumMod val="75000"/>
                </a:schemeClr>
              </a:solidFill>
            </a:rPr>
            <a:t>Aerial</a:t>
          </a:r>
          <a:r>
            <a:rPr lang="hr-HR" sz="1400" b="0" kern="1200" dirty="0">
              <a:solidFill>
                <a:schemeClr val="accent6">
                  <a:lumMod val="75000"/>
                </a:schemeClr>
              </a:solidFill>
            </a:rPr>
            <a:t> </a:t>
          </a:r>
          <a:r>
            <a:rPr lang="hr-HR" sz="1400" b="0" kern="1200" dirty="0" err="1">
              <a:solidFill>
                <a:schemeClr val="accent6">
                  <a:lumMod val="75000"/>
                </a:schemeClr>
              </a:solidFill>
            </a:rPr>
            <a:t>NTS</a:t>
          </a:r>
          <a:endParaRPr lang="en-US" sz="1400" b="0" kern="1200" dirty="0">
            <a:solidFill>
              <a:schemeClr val="accent6">
                <a:lumMod val="75000"/>
              </a:schemeClr>
            </a:solidFill>
          </a:endParaRPr>
        </a:p>
      </dsp:txBody>
      <dsp:txXfrm>
        <a:off x="-45261" y="1558793"/>
        <a:ext cx="2197153" cy="1315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B10F0-B75A-44C2-8822-0B9000F7A78F}">
      <dsp:nvSpPr>
        <dsp:cNvPr id="0" name=""/>
        <dsp:cNvSpPr/>
      </dsp:nvSpPr>
      <dsp:spPr>
        <a:xfrm>
          <a:off x="2223250" y="-679009"/>
          <a:ext cx="3700710" cy="3217797"/>
        </a:xfrm>
        <a:prstGeom prst="circularArrow">
          <a:avLst>
            <a:gd name="adj1" fmla="val 10980"/>
            <a:gd name="adj2" fmla="val 1142322"/>
            <a:gd name="adj3" fmla="val 4500000"/>
            <a:gd name="adj4" fmla="val 10800000"/>
            <a:gd name="adj5" fmla="val 12500"/>
          </a:avLst>
        </a:prstGeom>
        <a:solidFill>
          <a:schemeClr val="accent5">
            <a:shade val="8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15346C8-8B7D-48B0-A884-0A509F4E4229}">
      <dsp:nvSpPr>
        <dsp:cNvPr id="0" name=""/>
        <dsp:cNvSpPr/>
      </dsp:nvSpPr>
      <dsp:spPr>
        <a:xfrm>
          <a:off x="2968677" y="142238"/>
          <a:ext cx="2187600" cy="162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ts val="0"/>
            </a:spcAft>
            <a:buNone/>
          </a:pPr>
          <a:r>
            <a:rPr kumimoji="0" lang="hr-HR" sz="1500" b="1" i="0" u="none" strike="noStrike" kern="1200" cap="none" spc="0" normalizeH="0" baseline="0" noProof="0" dirty="0" err="1">
              <a:ln/>
              <a:effectLst/>
              <a:uLnTx/>
              <a:uFillTx/>
              <a:latin typeface="Arial" pitchFamily="34" charset="0"/>
              <a:ea typeface="+mn-ea"/>
              <a:cs typeface="Arial" pitchFamily="34" charset="0"/>
            </a:rPr>
            <a:t>Since</a:t>
          </a:r>
          <a:r>
            <a:rPr kumimoji="0" lang="hr-HR" sz="1500" b="1" i="0" u="none" strike="noStrike" kern="1200" cap="none" spc="0" normalizeH="0" baseline="0" noProof="0" dirty="0">
              <a:ln/>
              <a:effectLst/>
              <a:uLnTx/>
              <a:uFillTx/>
              <a:latin typeface="Arial" pitchFamily="34" charset="0"/>
              <a:ea typeface="+mn-ea"/>
              <a:cs typeface="Arial" pitchFamily="34" charset="0"/>
            </a:rPr>
            <a:t> 1996 </a:t>
          </a:r>
          <a:r>
            <a:rPr kumimoji="0" lang="hr-HR" sz="1500" b="1" i="0" u="none" strike="noStrike" kern="1200" cap="none" spc="0" normalizeH="0" baseline="0" noProof="0" dirty="0" err="1">
              <a:ln/>
              <a:effectLst/>
              <a:uLnTx/>
              <a:uFillTx/>
              <a:latin typeface="Arial" pitchFamily="34" charset="0"/>
              <a:ea typeface="+mn-ea"/>
              <a:cs typeface="Arial" pitchFamily="34" charset="0"/>
            </a:rPr>
            <a:t>there</a:t>
          </a:r>
          <a:r>
            <a:rPr kumimoji="0" lang="hr-HR" sz="1500" b="1" i="0" u="none" strike="noStrike" kern="1200" cap="none" spc="0" normalizeH="0" baseline="0" noProof="0" dirty="0">
              <a:ln/>
              <a:effectLst/>
              <a:uLnTx/>
              <a:uFillTx/>
              <a:latin typeface="Arial" pitchFamily="34" charset="0"/>
              <a:ea typeface="+mn-ea"/>
              <a:cs typeface="Arial" pitchFamily="34" charset="0"/>
            </a:rPr>
            <a:t> </a:t>
          </a:r>
          <a:r>
            <a:rPr kumimoji="0" lang="hr-HR" sz="1500" b="1" i="0" u="none" strike="noStrike" kern="1200" cap="none" spc="0" normalizeH="0" baseline="0" noProof="0" dirty="0" err="1">
              <a:ln/>
              <a:effectLst/>
              <a:uLnTx/>
              <a:uFillTx/>
              <a:latin typeface="Arial" pitchFamily="34" charset="0"/>
              <a:ea typeface="+mn-ea"/>
              <a:cs typeface="Arial" pitchFamily="34" charset="0"/>
            </a:rPr>
            <a:t>was</a:t>
          </a:r>
          <a:r>
            <a:rPr kumimoji="0" lang="hr-HR" sz="1500" b="1" i="0" u="none" strike="noStrike" kern="1200" cap="none" spc="0" normalizeH="0" baseline="0" noProof="0" dirty="0">
              <a:ln/>
              <a:effectLst/>
              <a:uLnTx/>
              <a:uFillTx/>
              <a:latin typeface="Arial" pitchFamily="34" charset="0"/>
              <a:ea typeface="+mn-ea"/>
              <a:cs typeface="Arial" pitchFamily="34" charset="0"/>
            </a:rPr>
            <a:t> 610 Mine </a:t>
          </a:r>
          <a:r>
            <a:rPr kumimoji="0" lang="hr-HR" sz="1500" b="1" i="0" u="none" strike="noStrike" kern="1200" cap="none" spc="0" normalizeH="0" baseline="0" noProof="0" dirty="0" err="1">
              <a:ln/>
              <a:effectLst/>
              <a:uLnTx/>
              <a:uFillTx/>
              <a:latin typeface="Arial" pitchFamily="34" charset="0"/>
              <a:ea typeface="+mn-ea"/>
              <a:cs typeface="Arial" pitchFamily="34" charset="0"/>
            </a:rPr>
            <a:t>Victims</a:t>
          </a:r>
          <a:r>
            <a:rPr kumimoji="0" lang="hr-HR" sz="1500" b="1" i="0" u="none" strike="noStrike" kern="1200" cap="none" spc="0" normalizeH="0" baseline="0" noProof="0" dirty="0">
              <a:ln/>
              <a:effectLst/>
              <a:uLnTx/>
              <a:uFillTx/>
              <a:latin typeface="Arial" pitchFamily="34" charset="0"/>
              <a:ea typeface="+mn-ea"/>
              <a:cs typeface="Arial" pitchFamily="34" charset="0"/>
            </a:rPr>
            <a:t> </a:t>
          </a:r>
          <a:r>
            <a:rPr kumimoji="0" lang="hr-HR" sz="1500" b="1" i="0" u="none" strike="noStrike" kern="1200" cap="none" spc="0" normalizeH="0" baseline="0" noProof="0" dirty="0" err="1">
              <a:ln/>
              <a:effectLst/>
              <a:uLnTx/>
              <a:uFillTx/>
              <a:latin typeface="Arial" pitchFamily="34" charset="0"/>
              <a:ea typeface="+mn-ea"/>
              <a:cs typeface="Arial" pitchFamily="34" charset="0"/>
            </a:rPr>
            <a:t>out</a:t>
          </a:r>
          <a:r>
            <a:rPr kumimoji="0" lang="hr-HR" sz="1500" b="1" i="0" u="none" strike="noStrike" kern="1200" cap="none" spc="0" normalizeH="0" baseline="0" noProof="0" dirty="0">
              <a:ln/>
              <a:effectLst/>
              <a:uLnTx/>
              <a:uFillTx/>
              <a:latin typeface="Arial" pitchFamily="34" charset="0"/>
              <a:ea typeface="+mn-ea"/>
              <a:cs typeface="Arial" pitchFamily="34" charset="0"/>
            </a:rPr>
            <a:t> </a:t>
          </a:r>
          <a:r>
            <a:rPr kumimoji="0" lang="hr-HR" sz="1500" b="1" i="0" u="none" strike="noStrike" kern="1200" cap="none" spc="0" normalizeH="0" baseline="0" noProof="0" dirty="0" err="1">
              <a:ln/>
              <a:effectLst/>
              <a:uLnTx/>
              <a:uFillTx/>
              <a:latin typeface="Arial" pitchFamily="34" charset="0"/>
              <a:ea typeface="+mn-ea"/>
              <a:cs typeface="Arial" pitchFamily="34" charset="0"/>
            </a:rPr>
            <a:t>of</a:t>
          </a:r>
          <a:r>
            <a:rPr kumimoji="0" lang="hr-HR" sz="1500" b="1" i="0" u="none" strike="noStrike" kern="1200" cap="none" spc="0" normalizeH="0" baseline="0" noProof="0" dirty="0">
              <a:ln/>
              <a:effectLst/>
              <a:uLnTx/>
              <a:uFillTx/>
              <a:latin typeface="Arial" pitchFamily="34" charset="0"/>
              <a:ea typeface="+mn-ea"/>
              <a:cs typeface="Arial" pitchFamily="34" charset="0"/>
            </a:rPr>
            <a:t> </a:t>
          </a:r>
          <a:r>
            <a:rPr kumimoji="0" lang="hr-HR" sz="1500" b="1" i="0" u="none" strike="noStrike" kern="1200" cap="none" spc="0" normalizeH="0" baseline="0" noProof="0" dirty="0" err="1">
              <a:ln/>
              <a:effectLst/>
              <a:uLnTx/>
              <a:uFillTx/>
              <a:latin typeface="Arial" pitchFamily="34" charset="0"/>
              <a:ea typeface="+mn-ea"/>
              <a:cs typeface="Arial" pitchFamily="34" charset="0"/>
            </a:rPr>
            <a:t>which</a:t>
          </a:r>
          <a:r>
            <a:rPr kumimoji="0" lang="hr-HR" sz="1500" b="1" i="0" u="none" strike="noStrike" kern="1200" cap="none" spc="0" normalizeH="0" baseline="0" noProof="0" dirty="0">
              <a:ln/>
              <a:effectLst/>
              <a:uLnTx/>
              <a:uFillTx/>
              <a:latin typeface="Arial" pitchFamily="34" charset="0"/>
              <a:ea typeface="+mn-ea"/>
              <a:cs typeface="Arial" pitchFamily="34" charset="0"/>
            </a:rPr>
            <a:t> 207 </a:t>
          </a:r>
          <a:r>
            <a:rPr kumimoji="0" lang="hr-HR" sz="1500" b="1" i="0" u="none" strike="noStrike" kern="1200" cap="none" spc="0" normalizeH="0" baseline="0" noProof="0" dirty="0" err="1">
              <a:ln/>
              <a:effectLst/>
              <a:uLnTx/>
              <a:uFillTx/>
              <a:latin typeface="Arial" pitchFamily="34" charset="0"/>
              <a:ea typeface="+mn-ea"/>
              <a:cs typeface="Arial" pitchFamily="34" charset="0"/>
            </a:rPr>
            <a:t>with</a:t>
          </a:r>
          <a:r>
            <a:rPr kumimoji="0" lang="hr-HR" sz="1500" b="1" i="0" u="none" strike="noStrike" kern="1200" cap="none" spc="0" normalizeH="0" baseline="0" noProof="0" dirty="0">
              <a:ln/>
              <a:effectLst/>
              <a:uLnTx/>
              <a:uFillTx/>
              <a:latin typeface="Arial" pitchFamily="34" charset="0"/>
              <a:ea typeface="+mn-ea"/>
              <a:cs typeface="Arial" pitchFamily="34" charset="0"/>
            </a:rPr>
            <a:t> </a:t>
          </a:r>
          <a:r>
            <a:rPr kumimoji="0" lang="hr-HR" sz="1500" b="1" i="0" u="none" strike="noStrike" kern="1200" cap="none" spc="0" normalizeH="0" baseline="0" noProof="0" dirty="0" err="1">
              <a:ln/>
              <a:effectLst/>
              <a:uLnTx/>
              <a:uFillTx/>
              <a:latin typeface="Arial" pitchFamily="34" charset="0"/>
              <a:ea typeface="+mn-ea"/>
              <a:cs typeface="Arial" pitchFamily="34" charset="0"/>
            </a:rPr>
            <a:t>fatality</a:t>
          </a:r>
          <a:r>
            <a:rPr kumimoji="0" lang="hr-HR" sz="1500" b="1" i="0" u="none" strike="noStrike" kern="1200" cap="none" spc="0" normalizeH="0" baseline="0" noProof="0" dirty="0">
              <a:ln/>
              <a:effectLst/>
              <a:uLnTx/>
              <a:uFillTx/>
              <a:latin typeface="Arial" pitchFamily="34" charset="0"/>
              <a:ea typeface="+mn-ea"/>
              <a:cs typeface="Arial" pitchFamily="34" charset="0"/>
            </a:rPr>
            <a:t> (</a:t>
          </a:r>
          <a:r>
            <a:rPr kumimoji="0" lang="hr-HR" sz="1500" b="1" i="0" u="none" strike="noStrike" kern="1200" cap="none" spc="0" normalizeH="0" baseline="0" noProof="0" dirty="0" err="1">
              <a:ln/>
              <a:effectLst/>
              <a:uLnTx/>
              <a:uFillTx/>
              <a:latin typeface="Arial" pitchFamily="34" charset="0"/>
              <a:ea typeface="+mn-ea"/>
              <a:cs typeface="Arial" pitchFamily="34" charset="0"/>
            </a:rPr>
            <a:t>including</a:t>
          </a:r>
          <a:r>
            <a:rPr kumimoji="0" lang="hr-HR" sz="1500" b="1" i="0" u="none" strike="noStrike" kern="1200" cap="none" spc="0" normalizeH="0" baseline="0" noProof="0" dirty="0">
              <a:ln/>
              <a:effectLst/>
              <a:uLnTx/>
              <a:uFillTx/>
              <a:latin typeface="Arial" pitchFamily="34" charset="0"/>
              <a:ea typeface="+mn-ea"/>
              <a:cs typeface="Arial" pitchFamily="34" charset="0"/>
            </a:rPr>
            <a:t> 134 </a:t>
          </a:r>
          <a:r>
            <a:rPr kumimoji="0" lang="hr-HR" sz="1500" b="1" i="0" u="none" strike="noStrike" kern="1200" cap="none" spc="0" normalizeH="0" baseline="0" noProof="0" dirty="0" err="1">
              <a:ln/>
              <a:effectLst/>
              <a:uLnTx/>
              <a:uFillTx/>
              <a:latin typeface="Arial" pitchFamily="34" charset="0"/>
              <a:ea typeface="+mn-ea"/>
              <a:cs typeface="Arial" pitchFamily="34" charset="0"/>
            </a:rPr>
            <a:t>deminers</a:t>
          </a:r>
          <a:r>
            <a:rPr kumimoji="0" lang="hr-HR" sz="1500" b="1" i="0" u="none" strike="noStrike" kern="1200" cap="none" spc="0" normalizeH="0" baseline="0" noProof="0" dirty="0">
              <a:ln/>
              <a:effectLst/>
              <a:uLnTx/>
              <a:uFillTx/>
              <a:latin typeface="Arial" pitchFamily="34" charset="0"/>
              <a:ea typeface="+mn-ea"/>
              <a:cs typeface="Arial" pitchFamily="34" charset="0"/>
            </a:rPr>
            <a:t>, </a:t>
          </a:r>
          <a:r>
            <a:rPr kumimoji="0" lang="hr-HR" sz="1500" b="1" i="0" u="none" strike="noStrike" kern="1200" cap="none" spc="0" normalizeH="0" baseline="0" noProof="0" dirty="0" err="1">
              <a:ln/>
              <a:effectLst/>
              <a:uLnTx/>
              <a:uFillTx/>
              <a:latin typeface="Arial" pitchFamily="34" charset="0"/>
              <a:ea typeface="+mn-ea"/>
              <a:cs typeface="Arial" pitchFamily="34" charset="0"/>
            </a:rPr>
            <a:t>out</a:t>
          </a:r>
          <a:r>
            <a:rPr kumimoji="0" lang="hr-HR" sz="1500" b="1" i="0" u="none" strike="noStrike" kern="1200" cap="none" spc="0" normalizeH="0" baseline="0" noProof="0" dirty="0">
              <a:ln/>
              <a:effectLst/>
              <a:uLnTx/>
              <a:uFillTx/>
              <a:latin typeface="Arial" pitchFamily="34" charset="0"/>
              <a:ea typeface="+mn-ea"/>
              <a:cs typeface="Arial" pitchFamily="34" charset="0"/>
            </a:rPr>
            <a:t> </a:t>
          </a:r>
          <a:r>
            <a:rPr kumimoji="0" lang="hr-HR" sz="1500" b="1" i="0" u="none" strike="noStrike" kern="1200" cap="none" spc="0" normalizeH="0" baseline="0" noProof="0" dirty="0" err="1">
              <a:ln/>
              <a:effectLst/>
              <a:uLnTx/>
              <a:uFillTx/>
              <a:latin typeface="Arial" pitchFamily="34" charset="0"/>
              <a:ea typeface="+mn-ea"/>
              <a:cs typeface="Arial" pitchFamily="34" charset="0"/>
            </a:rPr>
            <a:t>which</a:t>
          </a:r>
          <a:r>
            <a:rPr kumimoji="0" lang="hr-HR" sz="1500" b="1" i="0" u="none" strike="noStrike" kern="1200" cap="none" spc="0" normalizeH="0" baseline="0" noProof="0" dirty="0">
              <a:ln/>
              <a:effectLst/>
              <a:uLnTx/>
              <a:uFillTx/>
              <a:latin typeface="Arial" pitchFamily="34" charset="0"/>
              <a:ea typeface="+mn-ea"/>
              <a:cs typeface="Arial" pitchFamily="34" charset="0"/>
            </a:rPr>
            <a:t> 40 </a:t>
          </a:r>
          <a:r>
            <a:rPr kumimoji="0" lang="hr-HR" sz="1500" b="1" i="0" u="none" strike="noStrike" kern="1200" cap="none" spc="0" normalizeH="0" baseline="0" noProof="0" dirty="0" err="1">
              <a:ln/>
              <a:effectLst/>
              <a:uLnTx/>
              <a:uFillTx/>
              <a:latin typeface="Arial" pitchFamily="34" charset="0"/>
              <a:ea typeface="+mn-ea"/>
              <a:cs typeface="Arial" pitchFamily="34" charset="0"/>
            </a:rPr>
            <a:t>with</a:t>
          </a:r>
          <a:r>
            <a:rPr kumimoji="0" lang="hr-HR" sz="1500" b="1" i="0" u="none" strike="noStrike" kern="1200" cap="none" spc="0" normalizeH="0" baseline="0" noProof="0" dirty="0">
              <a:ln/>
              <a:effectLst/>
              <a:uLnTx/>
              <a:uFillTx/>
              <a:latin typeface="Arial" pitchFamily="34" charset="0"/>
              <a:ea typeface="+mn-ea"/>
              <a:cs typeface="Arial" pitchFamily="34" charset="0"/>
            </a:rPr>
            <a:t> a </a:t>
          </a:r>
          <a:r>
            <a:rPr kumimoji="0" lang="hr-HR" sz="1500" b="1" i="0" u="none" strike="noStrike" kern="1200" cap="none" spc="0" normalizeH="0" baseline="0" noProof="0" dirty="0" err="1">
              <a:ln/>
              <a:effectLst/>
              <a:uLnTx/>
              <a:uFillTx/>
              <a:latin typeface="Arial" pitchFamily="34" charset="0"/>
              <a:ea typeface="+mn-ea"/>
              <a:cs typeface="Arial" pitchFamily="34" charset="0"/>
            </a:rPr>
            <a:t>fatal</a:t>
          </a:r>
          <a:r>
            <a:rPr kumimoji="0" lang="hr-HR" sz="1500" b="1" i="0" u="none" strike="noStrike" kern="1200" cap="none" spc="0" normalizeH="0" baseline="0" noProof="0" dirty="0">
              <a:ln/>
              <a:effectLst/>
              <a:uLnTx/>
              <a:uFillTx/>
              <a:latin typeface="Arial" pitchFamily="34" charset="0"/>
              <a:ea typeface="+mn-ea"/>
              <a:cs typeface="Arial" pitchFamily="34" charset="0"/>
            </a:rPr>
            <a:t> </a:t>
          </a:r>
          <a:r>
            <a:rPr kumimoji="0" lang="hr-HR" sz="1500" b="1" i="0" u="none" strike="noStrike" kern="1200" cap="none" spc="0" normalizeH="0" baseline="0" noProof="0" dirty="0" err="1">
              <a:ln/>
              <a:effectLst/>
              <a:uLnTx/>
              <a:uFillTx/>
              <a:latin typeface="Arial" pitchFamily="34" charset="0"/>
              <a:ea typeface="+mn-ea"/>
              <a:cs typeface="Arial" pitchFamily="34" charset="0"/>
            </a:rPr>
            <a:t>outcome</a:t>
          </a:r>
          <a:r>
            <a:rPr kumimoji="0" lang="hr-HR" sz="1500" b="1" i="0" u="none" strike="noStrike" kern="1200" cap="none" spc="0" normalizeH="0" baseline="0" noProof="0" dirty="0">
              <a:ln/>
              <a:effectLst/>
              <a:uLnTx/>
              <a:uFillTx/>
              <a:latin typeface="Arial" pitchFamily="34" charset="0"/>
              <a:ea typeface="+mn-ea"/>
              <a:cs typeface="Arial" pitchFamily="34" charset="0"/>
            </a:rPr>
            <a:t>)</a:t>
          </a:r>
        </a:p>
      </dsp:txBody>
      <dsp:txXfrm>
        <a:off x="2968677" y="142238"/>
        <a:ext cx="2187600" cy="1627270"/>
      </dsp:txXfrm>
    </dsp:sp>
    <dsp:sp modelId="{09653D24-7FC6-44AE-81C8-D3C489677970}">
      <dsp:nvSpPr>
        <dsp:cNvPr id="0" name=""/>
        <dsp:cNvSpPr/>
      </dsp:nvSpPr>
      <dsp:spPr>
        <a:xfrm>
          <a:off x="671651" y="1715603"/>
          <a:ext cx="3245473" cy="3245594"/>
        </a:xfrm>
        <a:prstGeom prst="blockArc">
          <a:avLst>
            <a:gd name="adj1" fmla="val 0"/>
            <a:gd name="adj2" fmla="val 18900000"/>
            <a:gd name="adj3" fmla="val 12740"/>
          </a:avLst>
        </a:prstGeom>
        <a:solidFill>
          <a:schemeClr val="accent5">
            <a:shade val="80000"/>
            <a:hueOff val="-446154"/>
            <a:satOff val="8514"/>
            <a:lumOff val="2646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9F6A2FD-C519-46F2-82F8-9525E7784038}">
      <dsp:nvSpPr>
        <dsp:cNvPr id="0" name=""/>
        <dsp:cNvSpPr/>
      </dsp:nvSpPr>
      <dsp:spPr>
        <a:xfrm>
          <a:off x="1408913" y="2906575"/>
          <a:ext cx="1804102" cy="90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solidFill>
                <a:srgbClr val="FF0000"/>
              </a:solidFill>
              <a:effectLst>
                <a:outerShdw blurRad="38100" dist="38100" dir="2700000" algn="tl">
                  <a:srgbClr val="000000">
                    <a:alpha val="43137"/>
                  </a:srgbClr>
                </a:outerShdw>
              </a:effectLst>
            </a:rPr>
            <a:t>NO </a:t>
          </a:r>
        </a:p>
        <a:p>
          <a:pPr marL="0" lvl="0" indent="0" algn="ctr" defTabSz="800100">
            <a:lnSpc>
              <a:spcPct val="90000"/>
            </a:lnSpc>
            <a:spcBef>
              <a:spcPct val="0"/>
            </a:spcBef>
            <a:spcAft>
              <a:spcPct val="35000"/>
            </a:spcAft>
            <a:buNone/>
          </a:pPr>
          <a:r>
            <a:rPr lang="hr-HR" sz="1800" b="1" kern="1200" dirty="0">
              <a:solidFill>
                <a:srgbClr val="FF0000"/>
              </a:solidFill>
              <a:effectLst>
                <a:outerShdw blurRad="38100" dist="38100" dir="2700000" algn="tl">
                  <a:srgbClr val="000000">
                    <a:alpha val="43137"/>
                  </a:srgbClr>
                </a:outerShdw>
              </a:effectLst>
            </a:rPr>
            <a:t>MINE </a:t>
          </a:r>
          <a:r>
            <a:rPr lang="hr-HR" sz="1800" b="1" kern="1200" dirty="0" err="1">
              <a:solidFill>
                <a:srgbClr val="FF0000"/>
              </a:solidFill>
              <a:effectLst>
                <a:outerShdw blurRad="38100" dist="38100" dir="2700000" algn="tl">
                  <a:srgbClr val="000000">
                    <a:alpha val="43137"/>
                  </a:srgbClr>
                </a:outerShdw>
              </a:effectLst>
            </a:rPr>
            <a:t>VICTIMS</a:t>
          </a:r>
          <a:r>
            <a:rPr lang="hr-HR" sz="1800" b="1" kern="1200" dirty="0">
              <a:solidFill>
                <a:srgbClr val="FF0000"/>
              </a:solidFill>
              <a:effectLst>
                <a:outerShdw blurRad="38100" dist="38100" dir="2700000" algn="tl">
                  <a:srgbClr val="000000">
                    <a:alpha val="43137"/>
                  </a:srgbClr>
                </a:outerShdw>
              </a:effectLst>
            </a:rPr>
            <a:t> </a:t>
          </a:r>
        </a:p>
        <a:p>
          <a:pPr marL="0" lvl="0" indent="0" algn="ctr" defTabSz="800100">
            <a:lnSpc>
              <a:spcPct val="90000"/>
            </a:lnSpc>
            <a:spcBef>
              <a:spcPct val="0"/>
            </a:spcBef>
            <a:spcAft>
              <a:spcPct val="35000"/>
            </a:spcAft>
            <a:buNone/>
          </a:pPr>
          <a:r>
            <a:rPr lang="hr-HR" sz="1800" kern="1200" dirty="0" err="1">
              <a:solidFill>
                <a:srgbClr val="FF0000"/>
              </a:solidFill>
              <a:effectLst>
                <a:outerShdw blurRad="38100" dist="38100" dir="2700000" algn="tl">
                  <a:srgbClr val="000000">
                    <a:alpha val="43137"/>
                  </a:srgbClr>
                </a:outerShdw>
              </a:effectLst>
            </a:rPr>
            <a:t>IN</a:t>
          </a:r>
          <a:r>
            <a:rPr lang="hr-HR" sz="1800" kern="1200" dirty="0">
              <a:solidFill>
                <a:srgbClr val="FF0000"/>
              </a:solidFill>
              <a:effectLst>
                <a:outerShdw blurRad="38100" dist="38100" dir="2700000" algn="tl">
                  <a:srgbClr val="000000">
                    <a:alpha val="43137"/>
                  </a:srgbClr>
                </a:outerShdw>
              </a:effectLst>
            </a:rPr>
            <a:t> 2017 </a:t>
          </a:r>
          <a:r>
            <a:rPr lang="hr-HR" sz="1800" kern="1200" dirty="0" err="1">
              <a:solidFill>
                <a:srgbClr val="FF0000"/>
              </a:solidFill>
              <a:effectLst>
                <a:outerShdw blurRad="38100" dist="38100" dir="2700000" algn="tl">
                  <a:srgbClr val="000000">
                    <a:alpha val="43137"/>
                  </a:srgbClr>
                </a:outerShdw>
              </a:effectLst>
            </a:rPr>
            <a:t>AND</a:t>
          </a:r>
          <a:r>
            <a:rPr lang="hr-HR" sz="1800" kern="1200" dirty="0">
              <a:solidFill>
                <a:srgbClr val="FF0000"/>
              </a:solidFill>
              <a:effectLst>
                <a:outerShdw blurRad="38100" dist="38100" dir="2700000" algn="tl">
                  <a:srgbClr val="000000">
                    <a:alpha val="43137"/>
                  </a:srgbClr>
                </a:outerShdw>
              </a:effectLst>
            </a:rPr>
            <a:t> </a:t>
          </a:r>
          <a:r>
            <a:rPr lang="hr-HR" sz="1800" kern="1200" dirty="0" err="1">
              <a:solidFill>
                <a:srgbClr val="FF0000"/>
              </a:solidFill>
              <a:effectLst>
                <a:outerShdw blurRad="38100" dist="38100" dir="2700000" algn="tl">
                  <a:srgbClr val="000000">
                    <a:alpha val="43137"/>
                  </a:srgbClr>
                </a:outerShdw>
              </a:effectLst>
            </a:rPr>
            <a:t>2018</a:t>
          </a:r>
          <a:endParaRPr lang="en-US" sz="1800" kern="1200" dirty="0">
            <a:solidFill>
              <a:srgbClr val="FF0000"/>
            </a:solidFill>
            <a:effectLst>
              <a:outerShdw blurRad="38100" dist="38100" dir="2700000" algn="tl">
                <a:srgbClr val="000000">
                  <a:alpha val="43137"/>
                </a:srgbClr>
              </a:outerShdw>
            </a:effectLst>
          </a:endParaRPr>
        </a:p>
      </dsp:txBody>
      <dsp:txXfrm>
        <a:off x="1408913" y="2906575"/>
        <a:ext cx="1804102" cy="90194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658259C-CFF4-4E03-9AAF-1BEB3935EC07}" type="datetimeFigureOut">
              <a:rPr lang="hr-HR" smtClean="0"/>
              <a:t>10.10.2023.</a:t>
            </a:fld>
            <a:endParaRPr lang="hr-HR"/>
          </a:p>
        </p:txBody>
      </p:sp>
      <p:sp>
        <p:nvSpPr>
          <p:cNvPr id="4" name="Rezervirano mjesto podnožja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57845B8B-064D-4658-8D77-A56BBFDA779E}" type="slidenum">
              <a:rPr lang="hr-HR" smtClean="0"/>
              <a:t>‹#›</a:t>
            </a:fld>
            <a:endParaRPr lang="hr-HR"/>
          </a:p>
        </p:txBody>
      </p:sp>
    </p:spTree>
    <p:extLst>
      <p:ext uri="{BB962C8B-B14F-4D97-AF65-F5344CB8AC3E}">
        <p14:creationId xmlns:p14="http://schemas.microsoft.com/office/powerpoint/2010/main" val="2699040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802717-26DE-46A8-A207-45AA1D458C0E}" type="datetimeFigureOut">
              <a:rPr lang="hr-HR" smtClean="0"/>
              <a:t>10.10.2023.</a:t>
            </a:fld>
            <a:endParaRPr lang="hr-HR"/>
          </a:p>
        </p:txBody>
      </p:sp>
      <p:sp>
        <p:nvSpPr>
          <p:cNvPr id="4" name="Rezervirano mjesto slike slajd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FC28A57E-DD38-4900-AA9A-0FE23453066F}" type="slidenum">
              <a:rPr lang="hr-HR" smtClean="0"/>
              <a:t>‹#›</a:t>
            </a:fld>
            <a:endParaRPr lang="hr-HR"/>
          </a:p>
        </p:txBody>
      </p:sp>
    </p:spTree>
    <p:extLst>
      <p:ext uri="{BB962C8B-B14F-4D97-AF65-F5344CB8AC3E}">
        <p14:creationId xmlns:p14="http://schemas.microsoft.com/office/powerpoint/2010/main" val="107962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C28A57E-DD38-4900-AA9A-0FE23453066F}" type="slidenum">
              <a:rPr lang="hr-HR" smtClean="0"/>
              <a:t>1</a:t>
            </a:fld>
            <a:endParaRPr lang="hr-HR"/>
          </a:p>
        </p:txBody>
      </p:sp>
    </p:spTree>
    <p:extLst>
      <p:ext uri="{BB962C8B-B14F-4D97-AF65-F5344CB8AC3E}">
        <p14:creationId xmlns:p14="http://schemas.microsoft.com/office/powerpoint/2010/main" val="1521405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4175" y="687388"/>
            <a:ext cx="6092825" cy="3427412"/>
          </a:xfrm>
          <a:ln/>
        </p:spPr>
      </p:sp>
      <p:sp>
        <p:nvSpPr>
          <p:cNvPr id="59395" name="Rectangle 3"/>
          <p:cNvSpPr>
            <a:spLocks noGrp="1" noChangeArrowheads="1"/>
          </p:cNvSpPr>
          <p:nvPr>
            <p:ph type="body" idx="1"/>
          </p:nvPr>
        </p:nvSpPr>
        <p:spPr>
          <a:xfrm>
            <a:off x="687388" y="4343400"/>
            <a:ext cx="548322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RS" alt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93647B7-FBD4-47A7-941E-2F8433E51F68}"/>
              </a:ext>
            </a:extLst>
          </p:cNvPr>
          <p:cNvSpPr>
            <a:spLocks noGrp="1" noRot="1" noChangeAspect="1" noChangeArrowheads="1" noTextEdit="1"/>
          </p:cNvSpPr>
          <p:nvPr>
            <p:ph type="sldImg"/>
          </p:nvPr>
        </p:nvSpPr>
        <p:spPr>
          <a:xfrm>
            <a:off x="384175" y="687388"/>
            <a:ext cx="6092825" cy="3427412"/>
          </a:xfrm>
          <a:ln/>
        </p:spPr>
      </p:sp>
      <p:sp>
        <p:nvSpPr>
          <p:cNvPr id="126979" name="Rectangle 3">
            <a:extLst>
              <a:ext uri="{FF2B5EF4-FFF2-40B4-BE49-F238E27FC236}">
                <a16:creationId xmlns:a16="http://schemas.microsoft.com/office/drawing/2014/main" id="{0E482AE2-C58A-4B07-9D55-7DCE5ED60774}"/>
              </a:ext>
            </a:extLst>
          </p:cNvPr>
          <p:cNvSpPr>
            <a:spLocks noGrp="1" noChangeArrowheads="1"/>
          </p:cNvSpPr>
          <p:nvPr>
            <p:ph type="body" idx="1"/>
          </p:nvPr>
        </p:nvSpPr>
        <p:spPr>
          <a:xfrm>
            <a:off x="687388" y="4343400"/>
            <a:ext cx="548322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r-Latn-RS">
                <a:latin typeface="Arial" panose="020B0604020202020204" pitchFamily="34" charset="0"/>
              </a:rPr>
              <a:t>Existence of mines and unexploded ordnance on over 1.2% of the land area of the Republic of Croatia directly affects the implementation of measures intended for protection of lives and property of citizens. In the previous period, demining priorities were: reconstruction of houses, traffic and utility infrastructure, canals, embankments and areas in the close vicinity of settlements. Based on the analysis of MSA structure, mined agricultural and forest areas represent the biggest problem for the economy. Mined forest areas are currently estimated according to commercial standards to be worth 170 million EUR. The annual loss due to that fact is about 33 million EUR, while the loss in the field of agriculture on the annual level approximates 15 million EUR. With adequate funding, all agricultural areas can be cleaned up and make available for use by 2015.</a:t>
            </a:r>
          </a:p>
          <a:p>
            <a:r>
              <a:rPr lang="en-GB" altLang="sr-Latn-RS">
                <a:latin typeface="Arial" panose="020B0604020202020204" pitchFamily="34" charset="0"/>
              </a:rPr>
              <a:t>Mine suspected agricultural area totals 140 km2 most of which is state-owned. The idea of the program of state-owned land management is to improve agricultural production and use the EU pre-accession funds to make new vineyards, orchards and olive groves. Demining is a precondition that needs to be met prior to all.</a:t>
            </a:r>
          </a:p>
          <a:p>
            <a:r>
              <a:rPr lang="en-GB" altLang="sr-Latn-RS">
                <a:latin typeface="Arial" panose="020B0604020202020204" pitchFamily="34" charset="0"/>
              </a:rPr>
              <a:t>Since the very beginning of mine clearance, one of the priorities was to create conditions for safe road and railway communication in the Republic of Croatia. In order to do that, the areas along the communications first had to be demined as well as some parts of national parks and parks of nature defined as tourism and ecological priority. </a:t>
            </a:r>
          </a:p>
          <a:p>
            <a:r>
              <a:rPr lang="en-GB" altLang="sr-Latn-RS">
                <a:latin typeface="Arial" panose="020B0604020202020204" pitchFamily="34" charset="0"/>
              </a:rPr>
              <a:t>Because of aforementioned reasons, Croatian Mine Action Centre has made the table of priorities in order to assist municipalities and counties in preparation of their proposals of demining priorities. </a:t>
            </a:r>
            <a:endParaRPr lang="hr-HR" altLang="sr-Latn-RS">
              <a:latin typeface="Arial" panose="020B0604020202020204" pitchFamily="34" charset="0"/>
            </a:endParaRPr>
          </a:p>
          <a:p>
            <a:r>
              <a:rPr lang="hr-HR" altLang="sr-Latn-RS">
                <a:latin typeface="Arial" panose="020B0604020202020204" pitchFamily="34" charset="0"/>
              </a:rPr>
              <a:t>Priorities are devided in 3 main groups: safety, socio-economic and ecology. </a:t>
            </a:r>
            <a:endParaRPr lang="en-GB" altLang="sr-Latn-RS">
              <a:latin typeface="Arial" panose="020B0604020202020204" pitchFamily="34" charset="0"/>
            </a:endParaRPr>
          </a:p>
          <a:p>
            <a:r>
              <a:rPr lang="en-GB" altLang="sr-Latn-RS">
                <a:latin typeface="Arial" panose="020B0604020202020204" pitchFamily="34" charset="0"/>
              </a:rPr>
              <a:t>Solving of mine problem relating to the first and second subgroup will result in removal of direct threat to the safety of citizens of Republic of Croatia. The areas important from socio-economic aspect will be demined as well as areas important for the protection of preserved nature, fire protection and recovery of illegal waste dumps. </a:t>
            </a:r>
          </a:p>
          <a:p>
            <a:r>
              <a:rPr lang="en-GB" altLang="sr-Latn-RS">
                <a:latin typeface="Arial" panose="020B0604020202020204" pitchFamily="34" charset="0"/>
              </a:rPr>
              <a:t>Of the total planned area for demining in 2012, 49.8% referred to the security-related priorities, 45.9% to the socio-economic development, and 4.3% to environmental priorities. </a:t>
            </a:r>
            <a:r>
              <a:rPr lang="hr-HR" altLang="sr-Latn-RS" b="1" i="1" u="sng">
                <a:latin typeface="Arial" panose="020B0604020202020204" pitchFamily="34" charset="0"/>
              </a:rPr>
              <a:t>NEXT</a:t>
            </a:r>
            <a:endParaRPr lang="en-US" altLang="sr-Latn-RS" b="1" i="1" u="sng">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a:p>
        </p:txBody>
      </p:sp>
      <p:sp>
        <p:nvSpPr>
          <p:cNvPr id="4" name="Rezervirano mjesto broja slajda 3"/>
          <p:cNvSpPr>
            <a:spLocks noGrp="1"/>
          </p:cNvSpPr>
          <p:nvPr>
            <p:ph type="sldNum" sz="quarter" idx="10"/>
          </p:nvPr>
        </p:nvSpPr>
        <p:spPr/>
        <p:txBody>
          <a:bodyPr/>
          <a:lstStyle/>
          <a:p>
            <a:fld id="{FC28A57E-DD38-4900-AA9A-0FE23453066F}" type="slidenum">
              <a:rPr lang="hr-HR" smtClean="0"/>
              <a:t>21</a:t>
            </a:fld>
            <a:endParaRPr lang="hr-HR"/>
          </a:p>
        </p:txBody>
      </p:sp>
    </p:spTree>
    <p:extLst>
      <p:ext uri="{BB962C8B-B14F-4D97-AF65-F5344CB8AC3E}">
        <p14:creationId xmlns:p14="http://schemas.microsoft.com/office/powerpoint/2010/main" val="345594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a:p>
        </p:txBody>
      </p:sp>
      <p:sp>
        <p:nvSpPr>
          <p:cNvPr id="4" name="Rezervirano mjesto broja slajda 3"/>
          <p:cNvSpPr>
            <a:spLocks noGrp="1"/>
          </p:cNvSpPr>
          <p:nvPr>
            <p:ph type="sldNum" sz="quarter" idx="10"/>
          </p:nvPr>
        </p:nvSpPr>
        <p:spPr/>
        <p:txBody>
          <a:bodyPr/>
          <a:lstStyle/>
          <a:p>
            <a:fld id="{FC28A57E-DD38-4900-AA9A-0FE23453066F}" type="slidenum">
              <a:rPr lang="hr-HR" smtClean="0"/>
              <a:t>22</a:t>
            </a:fld>
            <a:endParaRPr lang="hr-HR"/>
          </a:p>
        </p:txBody>
      </p:sp>
    </p:spTree>
    <p:extLst>
      <p:ext uri="{BB962C8B-B14F-4D97-AF65-F5344CB8AC3E}">
        <p14:creationId xmlns:p14="http://schemas.microsoft.com/office/powerpoint/2010/main" val="345594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0D29E0D-DF9E-43C7-8B87-D74F8136CCD1}" type="slidenum">
              <a:rPr lang="en-US" smtClean="0"/>
              <a:t>3</a:t>
            </a:fld>
            <a:endParaRPr lang="en-US"/>
          </a:p>
        </p:txBody>
      </p:sp>
    </p:spTree>
    <p:extLst>
      <p:ext uri="{BB962C8B-B14F-4D97-AF65-F5344CB8AC3E}">
        <p14:creationId xmlns:p14="http://schemas.microsoft.com/office/powerpoint/2010/main" val="185845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E7384AC-CABF-0BE1-25F7-F85644C578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752E00C-335C-1C71-9012-BE9DED8407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68" tIns="46534" rIns="93068" bIns="46534" numCol="1" anchor="t" anchorCtr="0" compatLnSpc="1">
            <a:prstTxWarp prst="textNoShape">
              <a:avLst/>
            </a:prstTxWarp>
          </a:bodyPr>
          <a:lstStyle/>
          <a:p>
            <a:endParaRPr lang="hr-HR" altLang="sr-Latn-R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2107842-FB22-BB4B-BE3E-38FAEF6E49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110B212-4B53-330B-BCD2-37907CCD0F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a:latin typeface="Arial" panose="020B0604020202020204" pitchFamily="34" charset="0"/>
              </a:rPr>
              <a:t>For Non-Technical Surveys of large Suspected Hazardous Areas (SHA)  the helicopters were used, Mi-8, flight autonomy – 4:15 h; Bell-206, flight autonomy  - 2:15 h.</a:t>
            </a:r>
          </a:p>
          <a:p>
            <a:endParaRPr lang="hr-HR" altLang="sr-Latn-RS">
              <a:latin typeface="Arial" panose="020B0604020202020204" pitchFamily="34" charset="0"/>
            </a:endParaRPr>
          </a:p>
          <a:p>
            <a:r>
              <a:rPr lang="hr-HR" altLang="sr-Latn-RS">
                <a:latin typeface="Arial" panose="020B0604020202020204" pitchFamily="34" charset="0"/>
              </a:rPr>
              <a:t>For Non-Technical Survey and Targeted Aerial Survey of smaller SHA were used Unmanned Aerial Systems, flight autonomy to 15 minutes.</a:t>
            </a:r>
          </a:p>
          <a:p>
            <a:endParaRPr lang="hr-HR" altLang="sr-Latn-RS">
              <a:latin typeface="Arial" panose="020B0604020202020204" pitchFamily="34" charset="0"/>
            </a:endParaRPr>
          </a:p>
          <a:p>
            <a:r>
              <a:rPr lang="hr-HR" altLang="sr-Latn-RS">
                <a:latin typeface="Arial" panose="020B0604020202020204" pitchFamily="34" charset="0"/>
              </a:rPr>
              <a:t>Senors: digital photograpy camera (three visible  channels, red, green, blue), multispectral camera  (three visible and one near infrared channel), hyperspectral line scanner sensor (95 visible and near infrared channels), full frame hyperspectral sensor  (125 </a:t>
            </a:r>
            <a:r>
              <a:rPr lang="en-US" altLang="sr-Latn-RS">
                <a:latin typeface="Arial" panose="020B0604020202020204" pitchFamily="34" charset="0"/>
              </a:rPr>
              <a:t>visible and near infrared channels</a:t>
            </a:r>
            <a:r>
              <a:rPr lang="hr-HR" altLang="sr-Latn-RS">
                <a:latin typeface="Arial" panose="020B0604020202020204" pitchFamily="34" charset="0"/>
              </a:rPr>
              <a:t>).</a:t>
            </a:r>
          </a:p>
        </p:txBody>
      </p:sp>
      <p:sp>
        <p:nvSpPr>
          <p:cNvPr id="34820" name="Slide Number Placeholder 3">
            <a:extLst>
              <a:ext uri="{FF2B5EF4-FFF2-40B4-BE49-F238E27FC236}">
                <a16:creationId xmlns:a16="http://schemas.microsoft.com/office/drawing/2014/main" id="{5553827E-BCA5-00DD-45D6-0612B38E77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fld id="{16CD51B8-7B3F-4BBE-94AE-90C8EA7C95CD}" type="slidenum">
              <a:rPr lang="hr-HR" altLang="sr-Latn-RS" smtClean="0">
                <a:latin typeface="Arial" panose="020B0604020202020204" pitchFamily="34" charset="0"/>
                <a:cs typeface="Arial" panose="020B0604020202020204" pitchFamily="34" charset="0"/>
              </a:rPr>
              <a:pPr/>
              <a:t>5</a:t>
            </a:fld>
            <a:endParaRPr lang="hr-HR" altLang="sr-Latn-R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301A31C-A3C2-6610-5506-7CC93B6EB9C5}"/>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DBC8D24F-CEC1-FC57-F2A5-7EAC96C426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a:latin typeface="Arial" panose="020B0604020202020204" pitchFamily="34" charset="0"/>
              </a:rPr>
              <a:t>Nakon što je sve potrebne podatke prikupio i pohranio u laptop radi plan terenskog izvida </a:t>
            </a:r>
          </a:p>
          <a:p>
            <a:r>
              <a:rPr lang="hr-HR" altLang="sr-Latn-RS">
                <a:latin typeface="Arial" panose="020B0604020202020204" pitchFamily="34" charset="0"/>
              </a:rPr>
              <a:t>- meeting </a:t>
            </a:r>
          </a:p>
          <a:p>
            <a:endParaRPr lang="hr-HR" altLang="sr-Latn-RS">
              <a:latin typeface="Arial" panose="020B0604020202020204" pitchFamily="34" charset="0"/>
            </a:endParaRPr>
          </a:p>
          <a:p>
            <a:r>
              <a:rPr lang="hr-HR" altLang="sr-Latn-RS">
                <a:latin typeface="Arial" panose="020B0604020202020204" pitchFamily="34" charset="0"/>
              </a:rPr>
              <a:t>1. detailed analysis of previously collected data and preparation of initial analytical background (map) on MSA status for the field General Survey.</a:t>
            </a:r>
          </a:p>
          <a:p>
            <a:r>
              <a:rPr lang="hr-HR" altLang="sr-Latn-RS">
                <a:latin typeface="Arial" panose="020B0604020202020204" pitchFamily="34" charset="0"/>
              </a:rPr>
              <a:t>Analytic preparation is carried out through preparation of the following documents:</a:t>
            </a:r>
          </a:p>
          <a:p>
            <a:pPr>
              <a:buFontTx/>
              <a:buChar char="-"/>
            </a:pPr>
            <a:r>
              <a:rPr lang="hr-HR" altLang="sr-Latn-RS">
                <a:latin typeface="Arial" panose="020B0604020202020204" pitchFamily="34" charset="0"/>
              </a:rPr>
              <a:t>working topographic maps</a:t>
            </a:r>
          </a:p>
          <a:p>
            <a:pPr>
              <a:buFontTx/>
              <a:buChar char="-"/>
            </a:pPr>
            <a:r>
              <a:rPr lang="hr-HR" altLang="sr-Latn-RS">
                <a:latin typeface="Arial" panose="020B0604020202020204" pitchFamily="34" charset="0"/>
              </a:rPr>
              <a:t>a list of data to be collected, updated or verified by field General Survey.</a:t>
            </a:r>
          </a:p>
          <a:p>
            <a:pPr>
              <a:buFontTx/>
              <a:buChar char="-"/>
            </a:pPr>
            <a:r>
              <a:rPr lang="hr-HR" altLang="sr-Latn-RS">
                <a:latin typeface="Arial" panose="020B0604020202020204" pitchFamily="34" charset="0"/>
              </a:rPr>
              <a:t>list of persons believed to possess the original data on placing the minefields and other missing data on MSA status</a:t>
            </a:r>
          </a:p>
          <a:p>
            <a:pPr>
              <a:buFontTx/>
              <a:buChar char="-"/>
            </a:pPr>
            <a:r>
              <a:rPr lang="hr-HR" altLang="sr-Latn-RS">
                <a:latin typeface="Arial" panose="020B0604020202020204" pitchFamily="34" charset="0"/>
              </a:rPr>
              <a:t>marking situation,</a:t>
            </a:r>
          </a:p>
          <a:p>
            <a:endParaRPr lang="hr-HR" altLang="sr-Latn-RS">
              <a:latin typeface="Arial" panose="020B0604020202020204" pitchFamily="34" charset="0"/>
            </a:endParaRPr>
          </a:p>
          <a:p>
            <a:r>
              <a:rPr lang="hr-HR" altLang="sr-Latn-RS">
                <a:latin typeface="Arial" panose="020B0604020202020204" pitchFamily="34" charset="0"/>
              </a:rPr>
              <a:t>2. Collecting and verification accordnig to the SOP with inadvance defined questions and procedures</a:t>
            </a:r>
          </a:p>
          <a:p>
            <a:r>
              <a:rPr lang="hr-HR" altLang="sr-Latn-RS">
                <a:latin typeface="Arial" panose="020B0604020202020204" pitchFamily="34" charset="0"/>
              </a:rPr>
              <a:t>Establish contact with person (persons) planned to have conversation</a:t>
            </a:r>
          </a:p>
          <a:p>
            <a:r>
              <a:rPr lang="hr-HR" altLang="sr-Latn-RS">
                <a:latin typeface="Arial" panose="020B0604020202020204" pitchFamily="34" charset="0"/>
              </a:rPr>
              <a:t>Execute the comparison of geographical-topographical data shown on the map with real field</a:t>
            </a:r>
          </a:p>
          <a:p>
            <a:r>
              <a:rPr lang="hr-HR" altLang="sr-Latn-RS">
                <a:latin typeface="Arial" panose="020B0604020202020204" pitchFamily="34" charset="0"/>
              </a:rPr>
              <a:t>situation</a:t>
            </a:r>
          </a:p>
          <a:p>
            <a:r>
              <a:rPr lang="hr-HR" altLang="sr-Latn-RS">
                <a:latin typeface="Arial" panose="020B0604020202020204" pitchFamily="34" charset="0"/>
              </a:rPr>
              <a:t>Precisely establish the existence of safe routes and previously demined surface areas</a:t>
            </a:r>
          </a:p>
          <a:p>
            <a:r>
              <a:rPr lang="hr-HR" altLang="sr-Latn-RS">
                <a:latin typeface="Arial" panose="020B0604020202020204" pitchFamily="34" charset="0"/>
              </a:rPr>
              <a:t>Carry out MSA marking with mine warning signs</a:t>
            </a:r>
          </a:p>
          <a:p>
            <a:r>
              <a:rPr lang="hr-HR" altLang="sr-Latn-RS">
                <a:latin typeface="Arial" panose="020B0604020202020204" pitchFamily="34" charset="0"/>
              </a:rPr>
              <a:t>Constant comnection with database</a:t>
            </a:r>
          </a:p>
          <a:p>
            <a:endParaRPr lang="hr-HR" altLang="sr-Latn-RS">
              <a:latin typeface="Arial" panose="020B0604020202020204" pitchFamily="34" charset="0"/>
            </a:endParaRPr>
          </a:p>
          <a:p>
            <a:r>
              <a:rPr lang="hr-HR" altLang="sr-Latn-RS">
                <a:latin typeface="Arial" panose="020B0604020202020204" pitchFamily="34" charset="0"/>
              </a:rPr>
              <a:t>Obavjest na teren s novim stanjem MSP-a i novim pozicijama oznaka minske opasnnosti</a:t>
            </a:r>
          </a:p>
          <a:p>
            <a:endParaRPr lang="hr-HR" altLang="sr-Latn-RS">
              <a:latin typeface="Arial" panose="020B0604020202020204" pitchFamily="34" charset="0"/>
            </a:endParaRPr>
          </a:p>
          <a:p>
            <a:pPr>
              <a:buFontTx/>
              <a:buChar char="-"/>
            </a:pPr>
            <a:endParaRPr lang="hr-HR" altLang="sr-Latn-RS">
              <a:latin typeface="Arial" panose="020B0604020202020204" pitchFamily="34" charset="0"/>
            </a:endParaRPr>
          </a:p>
          <a:p>
            <a:endParaRPr lang="hr-HR" altLang="sr-Latn-RS">
              <a:latin typeface="Arial" panose="020B0604020202020204" pitchFamily="34" charset="0"/>
            </a:endParaRPr>
          </a:p>
          <a:p>
            <a:endParaRPr lang="hr-HR" altLang="sr-Latn-RS">
              <a:latin typeface="Arial" panose="020B0604020202020204" pitchFamily="34" charset="0"/>
            </a:endParaRPr>
          </a:p>
          <a:p>
            <a:endParaRPr lang="hr-HR" altLang="sr-Latn-R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0D29E0D-DF9E-43C7-8B87-D74F8136CCD1}" type="slidenum">
              <a:rPr lang="en-US" smtClean="0"/>
              <a:t>8</a:t>
            </a:fld>
            <a:endParaRPr lang="en-US"/>
          </a:p>
        </p:txBody>
      </p:sp>
    </p:spTree>
    <p:extLst>
      <p:ext uri="{BB962C8B-B14F-4D97-AF65-F5344CB8AC3E}">
        <p14:creationId xmlns:p14="http://schemas.microsoft.com/office/powerpoint/2010/main" val="96575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0D29E0D-DF9E-43C7-8B87-D74F8136CCD1}" type="slidenum">
              <a:rPr lang="en-US" smtClean="0"/>
              <a:t>9</a:t>
            </a:fld>
            <a:endParaRPr lang="en-US"/>
          </a:p>
        </p:txBody>
      </p:sp>
    </p:spTree>
    <p:extLst>
      <p:ext uri="{BB962C8B-B14F-4D97-AF65-F5344CB8AC3E}">
        <p14:creationId xmlns:p14="http://schemas.microsoft.com/office/powerpoint/2010/main" val="143232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90500" y="723900"/>
            <a:ext cx="6402388" cy="3602038"/>
          </a:xfrm>
          <a:ln/>
        </p:spPr>
      </p:sp>
      <p:sp>
        <p:nvSpPr>
          <p:cNvPr id="20483" name="Rectangle 3"/>
          <p:cNvSpPr>
            <a:spLocks noGrp="1" noChangeArrowheads="1"/>
          </p:cNvSpPr>
          <p:nvPr>
            <p:ph type="body" idx="1"/>
          </p:nvPr>
        </p:nvSpPr>
        <p:spPr>
          <a:xfrm>
            <a:off x="679450" y="4564063"/>
            <a:ext cx="5421313" cy="432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z="1400"/>
          </a:p>
          <a:p>
            <a:endParaRPr lang="hr-HR" altLang="sr-Latn-RS" sz="1400"/>
          </a:p>
          <a:p>
            <a:endParaRPr lang="hr-HR" altLang="sr-Latn-RS"/>
          </a:p>
        </p:txBody>
      </p:sp>
      <p:sp>
        <p:nvSpPr>
          <p:cNvPr id="20484" name="Footer Placeholder 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Calibri" pitchFamily="34" charset="0"/>
              </a:defRPr>
            </a:lvl1pPr>
            <a:lvl2pPr marL="742950" indent="-285750" defTabSz="925513">
              <a:defRPr>
                <a:solidFill>
                  <a:schemeClr val="tx1"/>
                </a:solidFill>
                <a:latin typeface="Calibri" pitchFamily="34" charset="0"/>
              </a:defRPr>
            </a:lvl2pPr>
            <a:lvl3pPr marL="1143000" indent="-228600" defTabSz="925513">
              <a:defRPr>
                <a:solidFill>
                  <a:schemeClr val="tx1"/>
                </a:solidFill>
                <a:latin typeface="Calibri" pitchFamily="34" charset="0"/>
              </a:defRPr>
            </a:lvl3pPr>
            <a:lvl4pPr marL="1600200" indent="-228600" defTabSz="925513">
              <a:defRPr>
                <a:solidFill>
                  <a:schemeClr val="tx1"/>
                </a:solidFill>
                <a:latin typeface="Calibri" pitchFamily="34" charset="0"/>
              </a:defRPr>
            </a:lvl4pPr>
            <a:lvl5pPr marL="2057400" indent="-228600" defTabSz="925513">
              <a:defRPr>
                <a:solidFill>
                  <a:schemeClr val="tx1"/>
                </a:solidFill>
                <a:latin typeface="Calibri" pitchFamily="34" charset="0"/>
              </a:defRPr>
            </a:lvl5pPr>
            <a:lvl6pPr marL="2514600" indent="-228600" defTabSz="925513" eaLnBrk="0" fontAlgn="base" hangingPunct="0">
              <a:spcBef>
                <a:spcPct val="0"/>
              </a:spcBef>
              <a:spcAft>
                <a:spcPct val="0"/>
              </a:spcAft>
              <a:defRPr>
                <a:solidFill>
                  <a:schemeClr val="tx1"/>
                </a:solidFill>
                <a:latin typeface="Calibri" pitchFamily="34" charset="0"/>
              </a:defRPr>
            </a:lvl6pPr>
            <a:lvl7pPr marL="2971800" indent="-228600" defTabSz="925513" eaLnBrk="0" fontAlgn="base" hangingPunct="0">
              <a:spcBef>
                <a:spcPct val="0"/>
              </a:spcBef>
              <a:spcAft>
                <a:spcPct val="0"/>
              </a:spcAft>
              <a:defRPr>
                <a:solidFill>
                  <a:schemeClr val="tx1"/>
                </a:solidFill>
                <a:latin typeface="Calibri" pitchFamily="34" charset="0"/>
              </a:defRPr>
            </a:lvl7pPr>
            <a:lvl8pPr marL="3429000" indent="-228600" defTabSz="925513" eaLnBrk="0" fontAlgn="base" hangingPunct="0">
              <a:spcBef>
                <a:spcPct val="0"/>
              </a:spcBef>
              <a:spcAft>
                <a:spcPct val="0"/>
              </a:spcAft>
              <a:defRPr>
                <a:solidFill>
                  <a:schemeClr val="tx1"/>
                </a:solidFill>
                <a:latin typeface="Calibri" pitchFamily="34" charset="0"/>
              </a:defRPr>
            </a:lvl8pPr>
            <a:lvl9pPr marL="3886200" indent="-228600" defTabSz="925513"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hr-HR" altLang="sr-Latn-RS">
                <a:latin typeface="Arial" charset="0"/>
              </a:rPr>
              <a:t>Ilirijana Bobetko, HCR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384175" y="687388"/>
            <a:ext cx="6092825" cy="3427412"/>
          </a:xfrm>
          <a:ln/>
        </p:spPr>
      </p:sp>
      <p:sp>
        <p:nvSpPr>
          <p:cNvPr id="58371" name="Rectangle 3"/>
          <p:cNvSpPr>
            <a:spLocks noGrp="1" noChangeArrowheads="1"/>
          </p:cNvSpPr>
          <p:nvPr>
            <p:ph type="body" idx="1"/>
          </p:nvPr>
        </p:nvSpPr>
        <p:spPr>
          <a:xfrm>
            <a:off x="687388" y="4343400"/>
            <a:ext cx="548322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z="1400">
                <a:latin typeface="Arial" pitchFamily="34" charset="0"/>
              </a:rPr>
              <a:t>With MIS portal we gave information on the Suspected Hazardous Area to the wider population, that led to increasement in the security of the citizents of the Republic of Croatia and our guests.</a:t>
            </a:r>
          </a:p>
          <a:p>
            <a:endParaRPr lang="hr-HR"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hr-HR"/>
              <a:t>Uredite stil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5" name="Footer Placeholder 4"/>
          <p:cNvSpPr>
            <a:spLocks noGrp="1"/>
          </p:cNvSpPr>
          <p:nvPr>
            <p:ph type="ftr" sz="quarter" idx="11"/>
          </p:nvPr>
        </p:nvSpPr>
        <p:spPr/>
        <p:txBody>
          <a:bodyPr/>
          <a:lstStyle/>
          <a:p>
            <a:endParaRPr lang="hr-HR"/>
          </a:p>
        </p:txBody>
      </p:sp>
      <p:cxnSp>
        <p:nvCxnSpPr>
          <p:cNvPr id="16" name="Straight Connector 15"/>
          <p:cNvCxnSpPr/>
          <p:nvPr/>
        </p:nvCxnSpPr>
        <p:spPr>
          <a:xfrm flipH="1">
            <a:off x="8228012" y="8467"/>
            <a:ext cx="3810000" cy="381000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7" name="Pravokutnik 6"/>
          <p:cNvSpPr/>
          <p:nvPr/>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211707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Footer Placeholder 3"/>
          <p:cNvSpPr>
            <a:spLocks noGrp="1"/>
          </p:cNvSpPr>
          <p:nvPr>
            <p:ph type="ftr" sz="quarter" idx="11"/>
          </p:nvPr>
        </p:nvSpPr>
        <p:spPr/>
        <p:txBody>
          <a:bodyPr/>
          <a:lstStyle/>
          <a:p>
            <a:endParaRPr lang="hr-HR"/>
          </a:p>
        </p:txBody>
      </p:sp>
      <p:cxnSp>
        <p:nvCxnSpPr>
          <p:cNvPr id="8"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Pravokutnik 12"/>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40878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r-HR"/>
              <a:t>Uredite stil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5" name="Footer Placeholder 4"/>
          <p:cNvSpPr>
            <a:spLocks noGrp="1"/>
          </p:cNvSpPr>
          <p:nvPr>
            <p:ph type="ftr" sz="quarter" idx="11"/>
          </p:nvPr>
        </p:nvSpPr>
        <p:spPr/>
        <p:txBody>
          <a:bodyPr/>
          <a:lstStyle/>
          <a:p>
            <a:endParaRPr lang="hr-HR"/>
          </a:p>
        </p:txBody>
      </p:sp>
      <p:cxnSp>
        <p:nvCxnSpPr>
          <p:cNvPr id="7"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0"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2" name="Pravokutnik 11"/>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5839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tat s opisom">
    <p:spTree>
      <p:nvGrpSpPr>
        <p:cNvPr id="1" name=""/>
        <p:cNvGrpSpPr/>
        <p:nvPr/>
      </p:nvGrpSpPr>
      <p:grpSpPr>
        <a:xfrm>
          <a:off x="0" y="0"/>
          <a:ext cx="0" cy="0"/>
          <a:chOff x="0" y="0"/>
          <a:chExt cx="0" cy="0"/>
        </a:xfrm>
      </p:grpSpPr>
      <p:cxnSp>
        <p:nvCxnSpPr>
          <p:cNvPr id="18" name="Straight Connector 15"/>
          <p:cNvCxnSpPr/>
          <p:nvPr userDrawn="1"/>
        </p:nvCxnSpPr>
        <p:spPr>
          <a:xfrm flipH="1">
            <a:off x="8228012" y="8467"/>
            <a:ext cx="3810000" cy="381000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6"/>
          <p:cNvCxnSpPr/>
          <p:nvPr userDrawn="1"/>
        </p:nvCxnSpPr>
        <p:spPr>
          <a:xfrm flipH="1">
            <a:off x="6108170" y="91545"/>
            <a:ext cx="6080655" cy="608065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1" name="Straight Connector 18"/>
          <p:cNvCxnSpPr/>
          <p:nvPr userDrawn="1"/>
        </p:nvCxnSpPr>
        <p:spPr>
          <a:xfrm flipH="1">
            <a:off x="7235825" y="228600"/>
            <a:ext cx="4953000" cy="4953000"/>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2" name="Straight Connector 20"/>
          <p:cNvCxnSpPr/>
          <p:nvPr userDrawn="1"/>
        </p:nvCxnSpPr>
        <p:spPr>
          <a:xfrm flipH="1">
            <a:off x="7335837" y="32278"/>
            <a:ext cx="4852989" cy="4852989"/>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7845426" y="609601"/>
            <a:ext cx="4343399" cy="4343399"/>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360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hr-HR"/>
              <a:t>Uredite stil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5" name="Footer Placeholder 4"/>
          <p:cNvSpPr>
            <a:spLocks noGrp="1"/>
          </p:cNvSpPr>
          <p:nvPr>
            <p:ph type="ftr" sz="quarter" idx="11"/>
          </p:nvPr>
        </p:nvSpPr>
        <p:spPr/>
        <p:txBody>
          <a:bodyPr/>
          <a:lstStyle/>
          <a:p>
            <a:endParaRPr lang="hr-HR"/>
          </a:p>
        </p:txBody>
      </p:sp>
      <p:cxnSp>
        <p:nvCxnSpPr>
          <p:cNvPr id="7"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0"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2" name="Pravokutnik 11"/>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18280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hr-HR"/>
              <a:t>Uredite stil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r-HR"/>
              <a:t>Uredite stilove teksta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5" name="Footer Placeholder 4"/>
          <p:cNvSpPr>
            <a:spLocks noGrp="1"/>
          </p:cNvSpPr>
          <p:nvPr>
            <p:ph type="ftr" sz="quarter" idx="11"/>
          </p:nvPr>
        </p:nvSpPr>
        <p:spPr/>
        <p:txBody>
          <a:bodyPr/>
          <a:lstStyle/>
          <a:p>
            <a:endParaRPr lang="hr-H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3"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6"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7"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8" name="Pravokutnik 17"/>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78631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0" y="-30691"/>
            <a:ext cx="12191999" cy="1313391"/>
          </a:xfrm>
        </p:spPr>
        <p:txBody>
          <a:bodyPr vert="horz" lIns="91440" tIns="45720" rIns="91440" bIns="45720" rtlCol="0" anchor="ctr">
            <a:normAutofit/>
          </a:bodyPr>
          <a:lstStyle>
            <a:lvl1pPr algn="ctr">
              <a:defRPr lang="en-US" sz="3200" b="0" dirty="0"/>
            </a:lvl1pPr>
          </a:lstStyle>
          <a:p>
            <a:pPr marL="0" lvl="0"/>
            <a:r>
              <a:rPr lang="hr-HR" dirty="0"/>
              <a:t>Uredite stil naslova matrice</a:t>
            </a:r>
            <a:endParaRPr lang="en-US" dirty="0"/>
          </a:p>
        </p:txBody>
      </p:sp>
      <p:sp>
        <p:nvSpPr>
          <p:cNvPr id="10" name="Text Placeholder 9"/>
          <p:cNvSpPr>
            <a:spLocks noGrp="1"/>
          </p:cNvSpPr>
          <p:nvPr>
            <p:ph type="body" sz="quarter" idx="13"/>
          </p:nvPr>
        </p:nvSpPr>
        <p:spPr>
          <a:xfrm>
            <a:off x="684212" y="1727200"/>
            <a:ext cx="8534400" cy="215873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r-HR"/>
              <a:t>Uredite stilove teksta matrice</a:t>
            </a:r>
          </a:p>
        </p:txBody>
      </p:sp>
      <p:sp>
        <p:nvSpPr>
          <p:cNvPr id="3" name="Text Placeholder 2"/>
          <p:cNvSpPr>
            <a:spLocks noGrp="1"/>
          </p:cNvSpPr>
          <p:nvPr>
            <p:ph type="body" idx="1"/>
          </p:nvPr>
        </p:nvSpPr>
        <p:spPr>
          <a:xfrm>
            <a:off x="684212" y="4100776"/>
            <a:ext cx="8534401" cy="1880924"/>
          </a:xfrm>
        </p:spPr>
        <p:txBody>
          <a:bodyPr anchor="t">
            <a:normAutofit/>
          </a:bodyPr>
          <a:lstStyle>
            <a:lvl1pPr marL="0" indent="0" algn="l">
              <a:buNone/>
              <a:defRPr sz="1800">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dirty="0"/>
              <a:t>Uredite stilove teksta matrice</a:t>
            </a:r>
          </a:p>
        </p:txBody>
      </p:sp>
      <p:cxnSp>
        <p:nvCxnSpPr>
          <p:cNvPr id="8"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3"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4" name="Pravokutnik 13"/>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329588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Footer Placeholder 4"/>
          <p:cNvSpPr>
            <a:spLocks noGrp="1"/>
          </p:cNvSpPr>
          <p:nvPr>
            <p:ph type="ftr" sz="quarter" idx="11"/>
          </p:nvPr>
        </p:nvSpPr>
        <p:spPr/>
        <p:txBody>
          <a:bodyPr/>
          <a:lstStyle/>
          <a:p>
            <a:endParaRPr lang="hr-HR"/>
          </a:p>
        </p:txBody>
      </p:sp>
      <p:cxnSp>
        <p:nvCxnSpPr>
          <p:cNvPr id="7"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0"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2" name="Pravokutnik 11"/>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12177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hr-HR"/>
              <a:t>Uredite stil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Footer Placeholder 4"/>
          <p:cNvSpPr>
            <a:spLocks noGrp="1"/>
          </p:cNvSpPr>
          <p:nvPr>
            <p:ph type="ftr" sz="quarter" idx="11"/>
          </p:nvPr>
        </p:nvSpPr>
        <p:spPr/>
        <p:txBody>
          <a:bodyPr/>
          <a:lstStyle/>
          <a:p>
            <a:endParaRPr lang="hr-HR"/>
          </a:p>
        </p:txBody>
      </p:sp>
      <p:cxnSp>
        <p:nvCxnSpPr>
          <p:cNvPr id="7"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0"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2" name="Pravokutnik 11"/>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84781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7288-43F9-4DF0-8488-D0581404263C}"/>
              </a:ext>
            </a:extLst>
          </p:cNvPr>
          <p:cNvSpPr>
            <a:spLocks noGrp="1"/>
          </p:cNvSpPr>
          <p:nvPr>
            <p:ph type="title"/>
          </p:nvPr>
        </p:nvSpPr>
        <p:spPr>
          <a:xfrm>
            <a:off x="472017" y="284164"/>
            <a:ext cx="8752416" cy="801687"/>
          </a:xfrm>
        </p:spPr>
        <p:txBody>
          <a:bodyPr/>
          <a:lstStyle/>
          <a:p>
            <a:r>
              <a:rPr lang="en-US"/>
              <a:t>Click to edit Master title style</a:t>
            </a:r>
            <a:endParaRPr lang="hr-HR"/>
          </a:p>
        </p:txBody>
      </p:sp>
      <p:sp>
        <p:nvSpPr>
          <p:cNvPr id="3" name="Table Placeholder 2">
            <a:extLst>
              <a:ext uri="{FF2B5EF4-FFF2-40B4-BE49-F238E27FC236}">
                <a16:creationId xmlns:a16="http://schemas.microsoft.com/office/drawing/2014/main" id="{2E110182-200A-4655-926C-FA8712352017}"/>
              </a:ext>
            </a:extLst>
          </p:cNvPr>
          <p:cNvSpPr>
            <a:spLocks noGrp="1"/>
          </p:cNvSpPr>
          <p:nvPr>
            <p:ph type="tbl" idx="1"/>
          </p:nvPr>
        </p:nvSpPr>
        <p:spPr>
          <a:xfrm>
            <a:off x="393701" y="1489075"/>
            <a:ext cx="11366500" cy="4313238"/>
          </a:xfrm>
        </p:spPr>
        <p:txBody>
          <a:bodyPr/>
          <a:lstStyle/>
          <a:p>
            <a:endParaRPr lang="hr-HR"/>
          </a:p>
        </p:txBody>
      </p:sp>
      <p:sp>
        <p:nvSpPr>
          <p:cNvPr id="4" name="Footer Placeholder 3">
            <a:extLst>
              <a:ext uri="{FF2B5EF4-FFF2-40B4-BE49-F238E27FC236}">
                <a16:creationId xmlns:a16="http://schemas.microsoft.com/office/drawing/2014/main" id="{CD9131EA-BA83-466B-9222-BB5A748E690C}"/>
              </a:ext>
            </a:extLst>
          </p:cNvPr>
          <p:cNvSpPr>
            <a:spLocks noGrp="1"/>
          </p:cNvSpPr>
          <p:nvPr>
            <p:ph type="ftr" sz="quarter" idx="10"/>
          </p:nvPr>
        </p:nvSpPr>
        <p:spPr>
          <a:xfrm>
            <a:off x="7907867" y="6356350"/>
            <a:ext cx="3860800" cy="247650"/>
          </a:xfrm>
        </p:spPr>
        <p:txBody>
          <a:bodyPr/>
          <a:lstStyle>
            <a:lvl1pPr>
              <a:defRPr smtClean="0"/>
            </a:lvl1pPr>
          </a:lstStyle>
          <a:p>
            <a:pPr>
              <a:defRPr/>
            </a:pPr>
            <a:r>
              <a:rPr lang="hr-HR"/>
              <a:t>Tikveš, 25 May, 2011</a:t>
            </a:r>
            <a:endParaRPr lang="hr-HR" noProof="1"/>
          </a:p>
        </p:txBody>
      </p:sp>
    </p:spTree>
    <p:extLst>
      <p:ext uri="{BB962C8B-B14F-4D97-AF65-F5344CB8AC3E}">
        <p14:creationId xmlns:p14="http://schemas.microsoft.com/office/powerpoint/2010/main" val="36727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nchor="ct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Footer Placeholder 4"/>
          <p:cNvSpPr>
            <a:spLocks noGrp="1"/>
          </p:cNvSpPr>
          <p:nvPr>
            <p:ph type="ftr" sz="quarter" idx="11"/>
          </p:nvPr>
        </p:nvSpPr>
        <p:spPr/>
        <p:txBody>
          <a:bodyPr/>
          <a:lstStyle/>
          <a:p>
            <a:endParaRPr lang="hr-HR"/>
          </a:p>
        </p:txBody>
      </p:sp>
      <p:cxnSp>
        <p:nvCxnSpPr>
          <p:cNvPr id="7"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0"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Pravokutnik 12"/>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93434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hr-HR"/>
              <a:t>Uredite stil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5" name="Footer Placeholder 4"/>
          <p:cNvSpPr>
            <a:spLocks noGrp="1"/>
          </p:cNvSpPr>
          <p:nvPr>
            <p:ph type="ftr" sz="quarter" idx="11"/>
          </p:nvPr>
        </p:nvSpPr>
        <p:spPr/>
        <p:txBody>
          <a:bodyPr/>
          <a:lstStyle/>
          <a:p>
            <a:endParaRPr lang="hr-HR"/>
          </a:p>
        </p:txBody>
      </p:sp>
      <p:cxnSp>
        <p:nvCxnSpPr>
          <p:cNvPr id="12"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5"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6"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7" name="Pravokutnik 16"/>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10100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6" name="Footer Placeholder 5"/>
          <p:cNvSpPr>
            <a:spLocks noGrp="1"/>
          </p:cNvSpPr>
          <p:nvPr>
            <p:ph type="ftr" sz="quarter" idx="11"/>
          </p:nvPr>
        </p:nvSpPr>
        <p:spPr/>
        <p:txBody>
          <a:bodyPr/>
          <a:lstStyle/>
          <a:p>
            <a:endParaRPr lang="hr-HR"/>
          </a:p>
        </p:txBody>
      </p:sp>
      <p:cxnSp>
        <p:nvCxnSpPr>
          <p:cNvPr id="8"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Pravokutnik 12"/>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86579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Uredite stil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8" name="Footer Placeholder 7"/>
          <p:cNvSpPr>
            <a:spLocks noGrp="1"/>
          </p:cNvSpPr>
          <p:nvPr>
            <p:ph type="ftr" sz="quarter" idx="11"/>
          </p:nvPr>
        </p:nvSpPr>
        <p:spPr/>
        <p:txBody>
          <a:bodyPr/>
          <a:lstStyle/>
          <a:p>
            <a:endParaRPr lang="hr-HR"/>
          </a:p>
        </p:txBody>
      </p:sp>
      <p:cxnSp>
        <p:nvCxnSpPr>
          <p:cNvPr id="10"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3"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4"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5" name="Pravokutnik 14"/>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11885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4" name="Footer Placeholder 3"/>
          <p:cNvSpPr>
            <a:spLocks noGrp="1"/>
          </p:cNvSpPr>
          <p:nvPr>
            <p:ph type="ftr" sz="quarter" idx="11"/>
          </p:nvPr>
        </p:nvSpPr>
        <p:spPr/>
        <p:txBody>
          <a:bodyPr/>
          <a:lstStyle/>
          <a:p>
            <a:endParaRPr lang="hr-HR"/>
          </a:p>
        </p:txBody>
      </p:sp>
      <p:cxnSp>
        <p:nvCxnSpPr>
          <p:cNvPr id="6"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9"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0"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1" name="Pravokutnik 10"/>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25868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hr-HR"/>
          </a:p>
        </p:txBody>
      </p:sp>
      <p:cxnSp>
        <p:nvCxnSpPr>
          <p:cNvPr id="5"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6"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8"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0" name="Pravokutnik 9"/>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78914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hr-HR"/>
              <a:t>Uredite stil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6" name="Footer Placeholder 5"/>
          <p:cNvSpPr>
            <a:spLocks noGrp="1"/>
          </p:cNvSpPr>
          <p:nvPr>
            <p:ph type="ftr" sz="quarter" idx="11"/>
          </p:nvPr>
        </p:nvSpPr>
        <p:spPr/>
        <p:txBody>
          <a:bodyPr/>
          <a:lstStyle/>
          <a:p>
            <a:endParaRPr lang="hr-HR"/>
          </a:p>
        </p:txBody>
      </p:sp>
      <p:cxnSp>
        <p:nvCxnSpPr>
          <p:cNvPr id="8"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Pravokutnik 12"/>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6190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hr-HR"/>
              <a:t>Uredite stil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6" name="Footer Placeholder 5"/>
          <p:cNvSpPr>
            <a:spLocks noGrp="1"/>
          </p:cNvSpPr>
          <p:nvPr>
            <p:ph type="ftr" sz="quarter" idx="11"/>
          </p:nvPr>
        </p:nvSpPr>
        <p:spPr/>
        <p:txBody>
          <a:bodyPr/>
          <a:lstStyle/>
          <a:p>
            <a:endParaRPr lang="hr-HR"/>
          </a:p>
        </p:txBody>
      </p:sp>
      <p:cxnSp>
        <p:nvCxnSpPr>
          <p:cNvPr id="8" name="Straight Connector 15"/>
          <p:cNvCxnSpPr/>
          <p:nvPr/>
        </p:nvCxnSpPr>
        <p:spPr>
          <a:xfrm flipH="1">
            <a:off x="11241723" y="2936875"/>
            <a:ext cx="950277" cy="94906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16"/>
          <p:cNvCxnSpPr/>
          <p:nvPr/>
        </p:nvCxnSpPr>
        <p:spPr>
          <a:xfrm flipH="1">
            <a:off x="9218614" y="3190875"/>
            <a:ext cx="2973386" cy="292205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18"/>
          <p:cNvCxnSpPr/>
          <p:nvPr/>
        </p:nvCxnSpPr>
        <p:spPr>
          <a:xfrm flipH="1">
            <a:off x="10291445" y="3282950"/>
            <a:ext cx="1900555" cy="1919552"/>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20"/>
          <p:cNvCxnSpPr/>
          <p:nvPr/>
        </p:nvCxnSpPr>
        <p:spPr>
          <a:xfrm flipH="1">
            <a:off x="10440988" y="3131608"/>
            <a:ext cx="1751012" cy="1729848"/>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 name="Straight Connector 22"/>
          <p:cNvCxnSpPr/>
          <p:nvPr/>
        </p:nvCxnSpPr>
        <p:spPr>
          <a:xfrm flipH="1">
            <a:off x="10934322" y="3676650"/>
            <a:ext cx="1257679" cy="1267884"/>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Pravokutnik 12"/>
          <p:cNvSpPr/>
          <p:nvPr userDrawn="1"/>
        </p:nvSpPr>
        <p:spPr>
          <a:xfrm>
            <a:off x="10728993" y="5328162"/>
            <a:ext cx="1061884" cy="1209163"/>
          </a:xfrm>
          <a:prstGeom prst="rect">
            <a:avLst/>
          </a:prstGeom>
          <a:blipFill dpi="0" rotWithShape="1">
            <a:blip r:embed="rId2">
              <a:alphaModFix amt="70000"/>
            </a:blip>
            <a:srcRect/>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12222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hr-HR"/>
              <a:t>Uredite stil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CEE74F5-BCA1-4C48-9796-42934AFBBC5D}" type="datetimeFigureOut">
              <a:rPr lang="hr-HR" smtClean="0"/>
              <a:t>10.10.2023.</a:t>
            </a:fld>
            <a:endParaRPr lang="hr-H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r-H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581BAFC-54BD-4402-B113-C316FB6EE170}" type="slidenum">
              <a:rPr lang="hr-HR" smtClean="0"/>
              <a:t>‹#›</a:t>
            </a:fld>
            <a:endParaRPr lang="hr-HR"/>
          </a:p>
        </p:txBody>
      </p:sp>
      <p:cxnSp>
        <p:nvCxnSpPr>
          <p:cNvPr id="18" name="Straight Connector 15"/>
          <p:cNvCxnSpPr/>
          <p:nvPr/>
        </p:nvCxnSpPr>
        <p:spPr>
          <a:xfrm flipH="1">
            <a:off x="8228012" y="8467"/>
            <a:ext cx="3810000" cy="381000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6"/>
          <p:cNvCxnSpPr/>
          <p:nvPr/>
        </p:nvCxnSpPr>
        <p:spPr>
          <a:xfrm flipH="1">
            <a:off x="6108170" y="91545"/>
            <a:ext cx="6080655" cy="608065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8"/>
          <p:cNvCxnSpPr/>
          <p:nvPr/>
        </p:nvCxnSpPr>
        <p:spPr>
          <a:xfrm flipH="1">
            <a:off x="7235825" y="228600"/>
            <a:ext cx="4953000" cy="4953000"/>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2" name="Straight Connector 22"/>
          <p:cNvCxnSpPr/>
          <p:nvPr/>
        </p:nvCxnSpPr>
        <p:spPr>
          <a:xfrm flipH="1">
            <a:off x="7845426" y="609601"/>
            <a:ext cx="4343399" cy="4343399"/>
          </a:xfrm>
          <a:prstGeom prst="line">
            <a:avLst/>
          </a:prstGeom>
          <a:ln w="317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442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9.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69.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4.jpeg"/><Relationship Id="rId11" Type="http://schemas.openxmlformats.org/officeDocument/2006/relationships/image" Target="../media/image60.wmf"/><Relationship Id="rId5" Type="http://schemas.openxmlformats.org/officeDocument/2006/relationships/image" Target="../media/image63.png"/><Relationship Id="rId10" Type="http://schemas.openxmlformats.org/officeDocument/2006/relationships/oleObject" Target="../embeddings/oleObject1.bin"/><Relationship Id="rId4" Type="http://schemas.openxmlformats.org/officeDocument/2006/relationships/image" Target="../media/image62.png"/><Relationship Id="rId9" Type="http://schemas.openxmlformats.org/officeDocument/2006/relationships/image" Target="../media/image67.jpeg"/><Relationship Id="rId1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jpeg"/></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5.jpeg"/><Relationship Id="rId4" Type="http://schemas.openxmlformats.org/officeDocument/2006/relationships/image" Target="../media/image8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6.jpe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81.png"/><Relationship Id="rId4" Type="http://schemas.openxmlformats.org/officeDocument/2006/relationships/image" Target="../media/image87.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wmf"/><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7.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png"/><Relationship Id="rId4" Type="http://schemas.openxmlformats.org/officeDocument/2006/relationships/image" Target="../media/image20.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31187" y="1302574"/>
            <a:ext cx="3564538" cy="4437826"/>
          </a:xfrm>
          <a:prstGeom prst="rect">
            <a:avLst/>
          </a:prstGeom>
          <a:blipFill dpi="0" rotWithShape="1">
            <a:blip r:embed="rId3">
              <a:alphaModFix amt="33000"/>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odnaslov 4"/>
          <p:cNvSpPr txBox="1">
            <a:spLocks/>
          </p:cNvSpPr>
          <p:nvPr/>
        </p:nvSpPr>
        <p:spPr>
          <a:xfrm>
            <a:off x="8267700" y="5597525"/>
            <a:ext cx="3822700" cy="797878"/>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hr-HR" sz="3400" b="1" dirty="0">
                <a:solidFill>
                  <a:schemeClr val="tx1"/>
                </a:solidFill>
              </a:rPr>
              <a:t>      </a:t>
            </a:r>
            <a:r>
              <a:rPr lang="hr-HR" sz="3400" b="1" dirty="0">
                <a:solidFill>
                  <a:schemeClr val="accent6">
                    <a:lumMod val="75000"/>
                  </a:schemeClr>
                </a:solidFill>
              </a:rPr>
              <a:t>Davor Laura, </a:t>
            </a:r>
            <a:r>
              <a:rPr lang="hr-HR" sz="2300" b="1" dirty="0">
                <a:solidFill>
                  <a:schemeClr val="accent6">
                    <a:lumMod val="75000"/>
                  </a:schemeClr>
                </a:solidFill>
              </a:rPr>
              <a:t>prof</a:t>
            </a:r>
            <a:r>
              <a:rPr lang="hr-HR" sz="3400" b="1" dirty="0">
                <a:solidFill>
                  <a:schemeClr val="accent6">
                    <a:lumMod val="75000"/>
                  </a:schemeClr>
                </a:solidFill>
              </a:rPr>
              <a:t>.</a:t>
            </a:r>
          </a:p>
          <a:p>
            <a:pPr marL="0" indent="0">
              <a:buNone/>
            </a:pPr>
            <a:r>
              <a:rPr lang="hr-HR" sz="2600" b="1" dirty="0" err="1">
                <a:solidFill>
                  <a:schemeClr val="accent6">
                    <a:lumMod val="75000"/>
                  </a:schemeClr>
                </a:solidFill>
              </a:rPr>
              <a:t>Cromac</a:t>
            </a:r>
            <a:r>
              <a:rPr lang="hr-HR" sz="2600" b="1" dirty="0">
                <a:solidFill>
                  <a:schemeClr val="accent6">
                    <a:lumMod val="75000"/>
                  </a:schemeClr>
                </a:solidFill>
              </a:rPr>
              <a:t>, </a:t>
            </a:r>
            <a:r>
              <a:rPr lang="hr-HR" sz="2600" b="1" dirty="0" err="1">
                <a:solidFill>
                  <a:schemeClr val="accent6">
                    <a:lumMod val="75000"/>
                  </a:schemeClr>
                </a:solidFill>
              </a:rPr>
              <a:t>Head</a:t>
            </a:r>
            <a:r>
              <a:rPr lang="hr-HR" sz="2600" b="1" dirty="0">
                <a:solidFill>
                  <a:schemeClr val="accent6">
                    <a:lumMod val="75000"/>
                  </a:schemeClr>
                </a:solidFill>
              </a:rPr>
              <a:t> </a:t>
            </a:r>
            <a:r>
              <a:rPr lang="hr-HR" sz="2600" b="1" dirty="0" err="1">
                <a:solidFill>
                  <a:schemeClr val="accent6">
                    <a:lumMod val="75000"/>
                  </a:schemeClr>
                </a:solidFill>
              </a:rPr>
              <a:t>of</a:t>
            </a:r>
            <a:r>
              <a:rPr lang="hr-HR" sz="2600" b="1" dirty="0">
                <a:solidFill>
                  <a:schemeClr val="accent6">
                    <a:lumMod val="75000"/>
                  </a:schemeClr>
                </a:solidFill>
              </a:rPr>
              <a:t> </a:t>
            </a:r>
            <a:r>
              <a:rPr lang="hr-HR" sz="2600" b="1" dirty="0" err="1">
                <a:solidFill>
                  <a:schemeClr val="accent6">
                    <a:lumMod val="75000"/>
                  </a:schemeClr>
                </a:solidFill>
              </a:rPr>
              <a:t>operations</a:t>
            </a:r>
            <a:endParaRPr lang="hr-HR" sz="2600" b="1" dirty="0">
              <a:solidFill>
                <a:schemeClr val="accent6">
                  <a:lumMod val="75000"/>
                </a:schemeClr>
              </a:solidFill>
            </a:endParaRPr>
          </a:p>
        </p:txBody>
      </p:sp>
      <p:sp>
        <p:nvSpPr>
          <p:cNvPr id="4" name="Naslov 3"/>
          <p:cNvSpPr>
            <a:spLocks noGrp="1"/>
          </p:cNvSpPr>
          <p:nvPr>
            <p:ph type="ctrTitle" idx="4294967295"/>
          </p:nvPr>
        </p:nvSpPr>
        <p:spPr>
          <a:xfrm>
            <a:off x="0" y="302684"/>
            <a:ext cx="12192000" cy="999890"/>
          </a:xfrm>
        </p:spPr>
        <p:txBody>
          <a:bodyPr>
            <a:noAutofit/>
          </a:bodyPr>
          <a:lstStyle/>
          <a:p>
            <a:pPr algn="ctr"/>
            <a:r>
              <a:rPr lang="hr-HR" sz="3200" b="1" dirty="0">
                <a:solidFill>
                  <a:schemeClr val="accent6">
                    <a:lumMod val="75000"/>
                  </a:schemeClr>
                </a:solidFill>
              </a:rPr>
              <a:t>MINISTRY OF INTERIOR</a:t>
            </a:r>
            <a:br>
              <a:rPr lang="hr-HR" sz="3200" b="1" dirty="0">
                <a:solidFill>
                  <a:schemeClr val="accent6">
                    <a:lumMod val="75000"/>
                  </a:schemeClr>
                </a:solidFill>
              </a:rPr>
            </a:br>
            <a:r>
              <a:rPr lang="hr-HR" sz="3200" b="1" dirty="0">
                <a:solidFill>
                  <a:schemeClr val="accent6">
                    <a:lumMod val="75000"/>
                  </a:schemeClr>
                </a:solidFill>
              </a:rPr>
              <a:t>CIVIL PROTECTION DIRECTORATE</a:t>
            </a:r>
            <a:endParaRPr lang="hr-HR" sz="3200" dirty="0">
              <a:solidFill>
                <a:schemeClr val="accent6">
                  <a:lumMod val="75000"/>
                </a:schemeClr>
              </a:solidFill>
            </a:endParaRPr>
          </a:p>
        </p:txBody>
      </p:sp>
      <p:sp>
        <p:nvSpPr>
          <p:cNvPr id="5" name="TextBox 4">
            <a:extLst>
              <a:ext uri="{FF2B5EF4-FFF2-40B4-BE49-F238E27FC236}">
                <a16:creationId xmlns:a16="http://schemas.microsoft.com/office/drawing/2014/main" id="{1265CB40-3466-1FDF-13EF-590694FF97B2}"/>
              </a:ext>
            </a:extLst>
          </p:cNvPr>
          <p:cNvSpPr txBox="1"/>
          <p:nvPr/>
        </p:nvSpPr>
        <p:spPr>
          <a:xfrm>
            <a:off x="3765959" y="2302464"/>
            <a:ext cx="8324441" cy="1938992"/>
          </a:xfrm>
          <a:prstGeom prst="rect">
            <a:avLst/>
          </a:prstGeom>
          <a:noFill/>
        </p:spPr>
        <p:txBody>
          <a:bodyPr wrap="square">
            <a:spAutoFit/>
          </a:bodyPr>
          <a:lstStyle/>
          <a:p>
            <a:pPr algn="ctr"/>
            <a:r>
              <a:rPr lang="hr-HR" sz="3000" b="1" dirty="0">
                <a:solidFill>
                  <a:schemeClr val="accent6"/>
                </a:solidFill>
                <a:latin typeface="Arial" panose="020B0604020202020204" pitchFamily="34" charset="0"/>
                <a:cs typeface="Arial" panose="020B0604020202020204" pitchFamily="34" charset="0"/>
              </a:rPr>
              <a:t>MINE ACTION SYSTEM IN THE REPUBLIC OF CROATIA  </a:t>
            </a:r>
          </a:p>
          <a:p>
            <a:endParaRPr lang="hr-HR" sz="3000" i="1" dirty="0">
              <a:latin typeface="Arial" panose="020B0604020202020204" pitchFamily="34" charset="0"/>
              <a:cs typeface="Arial" panose="020B0604020202020204" pitchFamily="34" charset="0"/>
            </a:endParaRPr>
          </a:p>
          <a:p>
            <a:r>
              <a:rPr lang="hr-HR" sz="3000" dirty="0">
                <a:latin typeface="Arial" panose="020B0604020202020204" pitchFamily="34" charset="0"/>
                <a:cs typeface="Arial" panose="020B0604020202020204" pitchFamily="34" charset="0"/>
              </a:rPr>
              <a:t>    </a:t>
            </a:r>
            <a:r>
              <a:rPr lang="hr-HR" sz="3000" b="1" dirty="0">
                <a:solidFill>
                  <a:schemeClr val="accent6"/>
                </a:solidFill>
                <a:latin typeface="Arial" panose="020B0604020202020204" pitchFamily="34" charset="0"/>
                <a:cs typeface="Arial" panose="020B0604020202020204" pitchFamily="34" charset="0"/>
              </a:rPr>
              <a:t>ACHIEVEMENTS AND EXPERIENCES</a:t>
            </a:r>
          </a:p>
        </p:txBody>
      </p:sp>
    </p:spTree>
    <p:extLst>
      <p:ext uri="{BB962C8B-B14F-4D97-AF65-F5344CB8AC3E}">
        <p14:creationId xmlns:p14="http://schemas.microsoft.com/office/powerpoint/2010/main" val="141778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3C73-6CC3-96CF-A002-CF529764334A}"/>
              </a:ext>
            </a:extLst>
          </p:cNvPr>
          <p:cNvSpPr>
            <a:spLocks noGrp="1"/>
          </p:cNvSpPr>
          <p:nvPr>
            <p:ph type="title"/>
          </p:nvPr>
        </p:nvSpPr>
        <p:spPr>
          <a:xfrm>
            <a:off x="609600" y="149073"/>
            <a:ext cx="10972800" cy="882427"/>
          </a:xfrm>
        </p:spPr>
        <p:txBody>
          <a:bodyPr>
            <a:normAutofit/>
          </a:bodyPr>
          <a:lstStyle/>
          <a:p>
            <a:pPr algn="ctr"/>
            <a:r>
              <a:rPr lang="hr-HR" sz="2400" b="1" dirty="0">
                <a:solidFill>
                  <a:schemeClr val="accent6">
                    <a:lumMod val="75000"/>
                  </a:schemeClr>
                </a:solidFill>
                <a:latin typeface="Arial" panose="020B0604020202020204" pitchFamily="34" charset="0"/>
                <a:cs typeface="Arial" panose="020B0604020202020204" pitchFamily="34" charset="0"/>
              </a:rPr>
              <a:t>DEMINING MACHINES</a:t>
            </a:r>
          </a:p>
        </p:txBody>
      </p:sp>
      <p:pic>
        <p:nvPicPr>
          <p:cNvPr id="4" name="Picture 4">
            <a:extLst>
              <a:ext uri="{FF2B5EF4-FFF2-40B4-BE49-F238E27FC236}">
                <a16:creationId xmlns:a16="http://schemas.microsoft.com/office/drawing/2014/main" id="{A93092EF-6711-1658-8326-50A185D90664}"/>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26790" y="4072338"/>
            <a:ext cx="3545681" cy="255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98F8D2FB-94C7-799B-B6C2-CDEE77DDF1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5786" y="4067092"/>
            <a:ext cx="3783659" cy="25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607FB72E-E506-9F35-1BD8-50004E42DFB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r="1178" b="8177"/>
          <a:stretch>
            <a:fillRect/>
          </a:stretch>
        </p:blipFill>
        <p:spPr bwMode="auto">
          <a:xfrm>
            <a:off x="226791" y="1338919"/>
            <a:ext cx="2969780" cy="24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F99E1455-9EE1-4F68-764C-6680AACA6C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4988" y="4067092"/>
            <a:ext cx="4068282" cy="25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id="{DC4021CB-80D9-373E-8B31-1241A532867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14846" y="1373105"/>
            <a:ext cx="2873375" cy="235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a:extLst>
              <a:ext uri="{FF2B5EF4-FFF2-40B4-BE49-F238E27FC236}">
                <a16:creationId xmlns:a16="http://schemas.microsoft.com/office/drawing/2014/main" id="{D2DE3797-316E-815A-5EBA-DC868CBED37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305780" y="1367613"/>
            <a:ext cx="279911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5360" y="286229"/>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extLst>
              <a:ext uri="{FF2B5EF4-FFF2-40B4-BE49-F238E27FC236}">
                <a16:creationId xmlns:a16="http://schemas.microsoft.com/office/drawing/2014/main" id="{9B720FD1-6B2F-7DCC-3776-3A67B82F00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3323911" y="1367340"/>
            <a:ext cx="2873376" cy="2426000"/>
          </a:xfrm>
          <a:prstGeom prst="rect">
            <a:avLst/>
          </a:prstGeom>
        </p:spPr>
      </p:pic>
    </p:spTree>
    <p:extLst>
      <p:ext uri="{BB962C8B-B14F-4D97-AF65-F5344CB8AC3E}">
        <p14:creationId xmlns:p14="http://schemas.microsoft.com/office/powerpoint/2010/main" val="41118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Documents and Settings\abrkljacic\Desktop\irak\P-2 nakon T. Dudaša.JPG">
            <a:extLst>
              <a:ext uri="{FF2B5EF4-FFF2-40B4-BE49-F238E27FC236}">
                <a16:creationId xmlns:a16="http://schemas.microsoft.com/office/drawing/2014/main" id="{75F54F3D-EDCD-17CA-D13D-7504E77A3C8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085417" y="2858649"/>
            <a:ext cx="6093884" cy="402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C:\Documents and Settings\abrkljacic\Desktop\vegetacija\IMG_3252.JPG">
            <a:extLst>
              <a:ext uri="{FF2B5EF4-FFF2-40B4-BE49-F238E27FC236}">
                <a16:creationId xmlns:a16="http://schemas.microsoft.com/office/drawing/2014/main" id="{FAB9A516-4797-E091-A9B6-99DB2ADB990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149701" y="261"/>
            <a:ext cx="4042299" cy="281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C:\Documents and Settings\abrkljacic\Desktop\infrastruktura\rad MV-4 u Kraljevu.JPG">
            <a:extLst>
              <a:ext uri="{FF2B5EF4-FFF2-40B4-BE49-F238E27FC236}">
                <a16:creationId xmlns:a16="http://schemas.microsoft.com/office/drawing/2014/main" id="{2F01E5E1-C860-9CEE-1182-755E58F58ED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700" y="0"/>
            <a:ext cx="5141384" cy="314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C:\Documents and Settings\abrkljacic\Desktop\vegetacija\MV-10 Zgele - Slunj (1).JPG">
            <a:extLst>
              <a:ext uri="{FF2B5EF4-FFF2-40B4-BE49-F238E27FC236}">
                <a16:creationId xmlns:a16="http://schemas.microsoft.com/office/drawing/2014/main" id="{C5CD8FAB-29BB-58B9-F88E-2342065E8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4" y="2813051"/>
            <a:ext cx="6091767" cy="402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niOkvir 2">
            <a:extLst>
              <a:ext uri="{FF2B5EF4-FFF2-40B4-BE49-F238E27FC236}">
                <a16:creationId xmlns:a16="http://schemas.microsoft.com/office/drawing/2014/main" id="{11B4BB8F-7EFD-7B5B-4221-10766AD08B3C}"/>
              </a:ext>
            </a:extLst>
          </p:cNvPr>
          <p:cNvSpPr txBox="1"/>
          <p:nvPr/>
        </p:nvSpPr>
        <p:spPr>
          <a:xfrm>
            <a:off x="1091143" y="11715"/>
            <a:ext cx="2112433" cy="420564"/>
          </a:xfrm>
          <a:prstGeom prst="rect">
            <a:avLst/>
          </a:prstGeom>
          <a:solidFill>
            <a:schemeClr val="accent1">
              <a:lumMod val="20000"/>
              <a:lumOff val="80000"/>
            </a:schemeClr>
          </a:solidFill>
          <a:ln>
            <a:solidFill>
              <a:srgbClr val="FF0000"/>
            </a:solidFill>
          </a:ln>
        </p:spPr>
        <p:txBody>
          <a:bodyPr>
            <a:spAutoFit/>
          </a:bodyPr>
          <a:lstStyle/>
          <a:p>
            <a:pPr algn="ctr">
              <a:defRPr/>
            </a:pPr>
            <a:r>
              <a:rPr lang="hr-HR" sz="2133" b="1" dirty="0" err="1">
                <a:solidFill>
                  <a:srgbClr val="FF0000"/>
                </a:solidFill>
              </a:rPr>
              <a:t>Infrastructure</a:t>
            </a:r>
            <a:endParaRPr lang="en-US" sz="2133" b="1" dirty="0">
              <a:solidFill>
                <a:srgbClr val="FF0000"/>
              </a:solidFill>
            </a:endParaRPr>
          </a:p>
        </p:txBody>
      </p:sp>
      <p:sp>
        <p:nvSpPr>
          <p:cNvPr id="4" name="TekstniOkvir 3">
            <a:extLst>
              <a:ext uri="{FF2B5EF4-FFF2-40B4-BE49-F238E27FC236}">
                <a16:creationId xmlns:a16="http://schemas.microsoft.com/office/drawing/2014/main" id="{9D188272-3909-A7F2-C6BE-BC0224F70D60}"/>
              </a:ext>
            </a:extLst>
          </p:cNvPr>
          <p:cNvSpPr txBox="1"/>
          <p:nvPr/>
        </p:nvSpPr>
        <p:spPr>
          <a:xfrm>
            <a:off x="1531790" y="6073818"/>
            <a:ext cx="3050116" cy="748795"/>
          </a:xfrm>
          <a:prstGeom prst="rect">
            <a:avLst/>
          </a:prstGeom>
          <a:solidFill>
            <a:schemeClr val="bg1">
              <a:lumMod val="95000"/>
            </a:schemeClr>
          </a:solidFill>
          <a:ln>
            <a:solidFill>
              <a:srgbClr val="FF0000"/>
            </a:solidFill>
          </a:ln>
        </p:spPr>
        <p:txBody>
          <a:bodyPr>
            <a:spAutoFit/>
          </a:bodyPr>
          <a:lstStyle/>
          <a:p>
            <a:pPr algn="ctr">
              <a:defRPr/>
            </a:pPr>
            <a:r>
              <a:rPr lang="hr-HR" sz="2133" b="1" dirty="0" err="1">
                <a:solidFill>
                  <a:srgbClr val="5C8E26"/>
                </a:solidFill>
              </a:rPr>
              <a:t>Agricultural</a:t>
            </a:r>
            <a:r>
              <a:rPr lang="hr-HR" sz="2133" b="1" dirty="0">
                <a:solidFill>
                  <a:srgbClr val="5C8E26"/>
                </a:solidFill>
              </a:rPr>
              <a:t> </a:t>
            </a:r>
            <a:r>
              <a:rPr lang="hr-HR" sz="2133" b="1" dirty="0" err="1">
                <a:solidFill>
                  <a:srgbClr val="5C8E26"/>
                </a:solidFill>
              </a:rPr>
              <a:t>productive</a:t>
            </a:r>
            <a:r>
              <a:rPr lang="hr-HR" sz="2133" b="1" dirty="0">
                <a:solidFill>
                  <a:srgbClr val="5C8E26"/>
                </a:solidFill>
              </a:rPr>
              <a:t> </a:t>
            </a:r>
            <a:r>
              <a:rPr lang="hr-HR" sz="2133" b="1" dirty="0" err="1">
                <a:solidFill>
                  <a:srgbClr val="5C8E26"/>
                </a:solidFill>
              </a:rPr>
              <a:t>land</a:t>
            </a:r>
            <a:endParaRPr lang="en-US" sz="2133" b="1" dirty="0">
              <a:solidFill>
                <a:srgbClr val="5C8E26"/>
              </a:solidFill>
            </a:endParaRPr>
          </a:p>
        </p:txBody>
      </p:sp>
      <p:sp>
        <p:nvSpPr>
          <p:cNvPr id="5" name="TekstniOkvir 4">
            <a:extLst>
              <a:ext uri="{FF2B5EF4-FFF2-40B4-BE49-F238E27FC236}">
                <a16:creationId xmlns:a16="http://schemas.microsoft.com/office/drawing/2014/main" id="{5845F58B-0A00-675F-D51E-ADD56CF86D68}"/>
              </a:ext>
            </a:extLst>
          </p:cNvPr>
          <p:cNvSpPr txBox="1"/>
          <p:nvPr/>
        </p:nvSpPr>
        <p:spPr>
          <a:xfrm>
            <a:off x="8149701" y="6137870"/>
            <a:ext cx="2279649" cy="748795"/>
          </a:xfrm>
          <a:prstGeom prst="rect">
            <a:avLst/>
          </a:prstGeom>
          <a:solidFill>
            <a:schemeClr val="accent1">
              <a:lumMod val="20000"/>
              <a:lumOff val="80000"/>
            </a:schemeClr>
          </a:solidFill>
          <a:ln>
            <a:solidFill>
              <a:srgbClr val="FF0000"/>
            </a:solidFill>
          </a:ln>
        </p:spPr>
        <p:txBody>
          <a:bodyPr>
            <a:spAutoFit/>
          </a:bodyPr>
          <a:lstStyle/>
          <a:p>
            <a:pPr algn="ctr">
              <a:defRPr/>
            </a:pPr>
            <a:r>
              <a:rPr lang="hr-HR" sz="2133" b="1" dirty="0" err="1">
                <a:solidFill>
                  <a:srgbClr val="FF0000"/>
                </a:solidFill>
              </a:rPr>
              <a:t>Houses</a:t>
            </a:r>
            <a:r>
              <a:rPr lang="hr-HR" sz="2133" b="1" dirty="0">
                <a:solidFill>
                  <a:srgbClr val="FF0000"/>
                </a:solidFill>
              </a:rPr>
              <a:t> </a:t>
            </a:r>
            <a:r>
              <a:rPr lang="hr-HR" sz="2133" b="1" dirty="0" err="1">
                <a:solidFill>
                  <a:srgbClr val="FF0000"/>
                </a:solidFill>
              </a:rPr>
              <a:t>and</a:t>
            </a:r>
            <a:r>
              <a:rPr lang="hr-HR" sz="2133" b="1" dirty="0">
                <a:solidFill>
                  <a:srgbClr val="FF0000"/>
                </a:solidFill>
              </a:rPr>
              <a:t> </a:t>
            </a:r>
            <a:r>
              <a:rPr lang="hr-HR" sz="2133" b="1" dirty="0" err="1">
                <a:solidFill>
                  <a:srgbClr val="FF0000"/>
                </a:solidFill>
              </a:rPr>
              <a:t>houseyards</a:t>
            </a:r>
            <a:endParaRPr lang="en-US" sz="2133" b="1" dirty="0">
              <a:solidFill>
                <a:srgbClr val="FF0000"/>
              </a:solidFill>
            </a:endParaRPr>
          </a:p>
        </p:txBody>
      </p:sp>
      <p:pic>
        <p:nvPicPr>
          <p:cNvPr id="24585" name="Picture 3" descr="C:\Documents and Settings\abrkljacic\Desktop\Prezentacije\Strojevi vegetacija teren\M-4 Zgele - Slunj (1).JPG">
            <a:extLst>
              <a:ext uri="{FF2B5EF4-FFF2-40B4-BE49-F238E27FC236}">
                <a16:creationId xmlns:a16="http://schemas.microsoft.com/office/drawing/2014/main" id="{8906A035-D61A-1970-D9B3-D71CB15DA400}"/>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581906" y="11715"/>
            <a:ext cx="3817348" cy="280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niOkvir 5">
            <a:extLst>
              <a:ext uri="{FF2B5EF4-FFF2-40B4-BE49-F238E27FC236}">
                <a16:creationId xmlns:a16="http://schemas.microsoft.com/office/drawing/2014/main" id="{1CB5F513-DA52-BBE0-515F-54AC96248DA7}"/>
              </a:ext>
            </a:extLst>
          </p:cNvPr>
          <p:cNvSpPr txBox="1"/>
          <p:nvPr/>
        </p:nvSpPr>
        <p:spPr>
          <a:xfrm>
            <a:off x="7745121" y="117359"/>
            <a:ext cx="1219200" cy="420564"/>
          </a:xfrm>
          <a:prstGeom prst="rect">
            <a:avLst/>
          </a:prstGeom>
          <a:noFill/>
          <a:ln>
            <a:solidFill>
              <a:srgbClr val="FF0000"/>
            </a:solidFill>
          </a:ln>
        </p:spPr>
        <p:txBody>
          <a:bodyPr>
            <a:spAutoFit/>
          </a:bodyPr>
          <a:lstStyle/>
          <a:p>
            <a:pPr algn="ctr">
              <a:defRPr/>
            </a:pPr>
            <a:r>
              <a:rPr lang="hr-HR" sz="2133" b="1" dirty="0" err="1">
                <a:solidFill>
                  <a:srgbClr val="FFC000"/>
                </a:solidFill>
              </a:rPr>
              <a:t>Forests</a:t>
            </a:r>
            <a:endParaRPr lang="en-US" sz="2133" b="1" dirty="0">
              <a:solidFill>
                <a:srgbClr val="FFC000"/>
              </a:solidFill>
            </a:endParaRPr>
          </a:p>
        </p:txBody>
      </p:sp>
      <p:sp>
        <p:nvSpPr>
          <p:cNvPr id="2" name="TekstniOkvir 1">
            <a:extLst>
              <a:ext uri="{FF2B5EF4-FFF2-40B4-BE49-F238E27FC236}">
                <a16:creationId xmlns:a16="http://schemas.microsoft.com/office/drawing/2014/main" id="{FA2516E2-F0EA-8B90-31BB-0AD974B20DD5}"/>
              </a:ext>
            </a:extLst>
          </p:cNvPr>
          <p:cNvSpPr txBox="1"/>
          <p:nvPr/>
        </p:nvSpPr>
        <p:spPr>
          <a:xfrm>
            <a:off x="3046249" y="2398994"/>
            <a:ext cx="4946125" cy="1077218"/>
          </a:xfrm>
          <a:prstGeom prst="rect">
            <a:avLst/>
          </a:prstGeom>
          <a:noFill/>
          <a:ln w="28575">
            <a:solidFill>
              <a:srgbClr val="FF0000"/>
            </a:solidFill>
          </a:ln>
        </p:spPr>
        <p:txBody>
          <a:bodyPr wrap="square">
            <a:spAutoFit/>
          </a:bodyPr>
          <a:lstStyle/>
          <a:p>
            <a:pPr algn="ctr">
              <a:defRPr/>
            </a:pPr>
            <a:r>
              <a:rPr lang="hr-HR" sz="3200" b="1" dirty="0" err="1">
                <a:solidFill>
                  <a:schemeClr val="accent6"/>
                </a:solidFill>
              </a:rPr>
              <a:t>Technical</a:t>
            </a:r>
            <a:r>
              <a:rPr lang="hr-HR" sz="3200" b="1" dirty="0">
                <a:solidFill>
                  <a:schemeClr val="accent6"/>
                </a:solidFill>
              </a:rPr>
              <a:t> </a:t>
            </a:r>
            <a:r>
              <a:rPr lang="hr-HR" sz="3200" b="1" dirty="0" err="1">
                <a:solidFill>
                  <a:schemeClr val="accent6"/>
                </a:solidFill>
              </a:rPr>
              <a:t>Survey</a:t>
            </a:r>
            <a:r>
              <a:rPr lang="hr-HR" sz="3200" b="1" dirty="0">
                <a:solidFill>
                  <a:schemeClr val="accent6"/>
                </a:solidFill>
              </a:rPr>
              <a:t>/Mine </a:t>
            </a:r>
            <a:r>
              <a:rPr lang="hr-HR" sz="3200" b="1" dirty="0" err="1">
                <a:solidFill>
                  <a:schemeClr val="accent6"/>
                </a:solidFill>
              </a:rPr>
              <a:t>Clearance</a:t>
            </a:r>
            <a:endParaRPr lang="en-US" sz="3200" b="1" dirty="0">
              <a:solidFill>
                <a:schemeClr val="accent6"/>
              </a:solidFill>
            </a:endParaRPr>
          </a:p>
        </p:txBody>
      </p:sp>
      <p:pic>
        <p:nvPicPr>
          <p:cNvPr id="7" name="Picture 6">
            <a:extLst>
              <a:ext uri="{FF2B5EF4-FFF2-40B4-BE49-F238E27FC236}">
                <a16:creationId xmlns:a16="http://schemas.microsoft.com/office/drawing/2014/main" id="{98EDCEA8-5ED8-5827-1ADE-D5604E2C5F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668" y="117359"/>
            <a:ext cx="651933" cy="7615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53698" y="916819"/>
            <a:ext cx="10753195" cy="5875762"/>
          </a:xfrm>
        </p:spPr>
        <p:txBody>
          <a:bodyPr>
            <a:normAutofit fontScale="55000" lnSpcReduction="20000"/>
          </a:bodyPr>
          <a:lstStyle/>
          <a:p>
            <a:pPr marL="0" lvl="1" indent="0">
              <a:lnSpc>
                <a:spcPct val="150000"/>
              </a:lnSpc>
            </a:pPr>
            <a:r>
              <a:rPr lang="en-US" sz="3300" b="1" u="sng"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Major tools:</a:t>
            </a:r>
          </a:p>
          <a:p>
            <a:pPr marL="285744" lvl="1">
              <a:lnSpc>
                <a:spcPct val="150000"/>
              </a:lnSpc>
              <a:buFont typeface="Arial" panose="020B0604020202020204" pitchFamily="34" charset="0"/>
              <a:buChar char="•"/>
            </a:pPr>
            <a:r>
              <a:rPr lang="hr-HR"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Flail</a:t>
            </a:r>
          </a:p>
          <a:p>
            <a:pPr marL="285744" lvl="1">
              <a:lnSpc>
                <a:spcPct val="150000"/>
              </a:lnSpc>
              <a:buFont typeface="Arial" panose="020B0604020202020204" pitchFamily="34" charset="0"/>
              <a:buChar char="•"/>
            </a:pPr>
            <a:r>
              <a:rPr lang="hr-HR" sz="2900" b="1"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Tiller</a:t>
            </a:r>
            <a:endParaRPr lang="hr-HR"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44" lvl="1">
              <a:lnSpc>
                <a:spcPct val="150000"/>
              </a:lnSpc>
              <a:buFont typeface="Arial" panose="020B0604020202020204" pitchFamily="34" charset="0"/>
              <a:buChar char="•"/>
            </a:pPr>
            <a:r>
              <a:rPr lang="en-US"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Rotational </a:t>
            </a:r>
            <a:r>
              <a:rPr lang="hr-HR"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Gripper</a:t>
            </a:r>
            <a:endParaRPr lang="en-US"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44" lvl="1">
              <a:lnSpc>
                <a:spcPct val="150000"/>
              </a:lnSpc>
              <a:buFont typeface="Arial" panose="020B0604020202020204" pitchFamily="34" charset="0"/>
              <a:buChar char="•"/>
            </a:pPr>
            <a:r>
              <a:rPr lang="en-US"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Dozer </a:t>
            </a:r>
            <a:r>
              <a:rPr lang="hr-HR"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Blade</a:t>
            </a:r>
          </a:p>
          <a:p>
            <a:pPr marL="285744" lvl="1">
              <a:lnSpc>
                <a:spcPct val="150000"/>
              </a:lnSpc>
              <a:buFont typeface="Arial" panose="020B0604020202020204" pitchFamily="34" charset="0"/>
              <a:buChar char="•"/>
            </a:pPr>
            <a:r>
              <a:rPr lang="en-US"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Rear EOD Robotic</a:t>
            </a:r>
            <a:r>
              <a:rPr lang="hr-HR"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hr-HR" sz="2900" b="1"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rm</a:t>
            </a:r>
            <a:endParaRPr lang="hr-HR"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lnSpc>
                <a:spcPct val="150000"/>
              </a:lnSpc>
              <a:buNone/>
            </a:pPr>
            <a:endParaRPr lang="en-US" sz="29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lnSpc>
                <a:spcPct val="150000"/>
              </a:lnSpc>
            </a:pPr>
            <a:r>
              <a:rPr lang="en-US" sz="3300" b="1" u="sng" dirty="0">
                <a:solidFill>
                  <a:schemeClr val="accent6"/>
                </a:solidFill>
                <a:latin typeface="Arial" panose="020B0604020202020204" pitchFamily="34" charset="0"/>
                <a:cs typeface="Arial" panose="020B0604020202020204" pitchFamily="34" charset="0"/>
              </a:rPr>
              <a:t>Extra tools:</a:t>
            </a:r>
          </a:p>
          <a:p>
            <a:pPr marL="285744" lvl="1">
              <a:lnSpc>
                <a:spcPct val="150000"/>
              </a:lnSpc>
              <a:buFont typeface="Arial" panose="020B0604020202020204" pitchFamily="34" charset="0"/>
              <a:buChar char="•"/>
            </a:pPr>
            <a:r>
              <a:rPr lang="en-US" sz="29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Segmented </a:t>
            </a:r>
            <a:r>
              <a:rPr lang="hr-HR" sz="29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Roller</a:t>
            </a:r>
            <a:r>
              <a:rPr lang="en-US" sz="29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5744" lvl="1">
              <a:lnSpc>
                <a:spcPct val="150000"/>
              </a:lnSpc>
              <a:buFont typeface="Arial" panose="020B0604020202020204" pitchFamily="34" charset="0"/>
              <a:buChar char="•"/>
            </a:pPr>
            <a:r>
              <a:rPr lang="hr-HR" sz="29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Rear Shovel</a:t>
            </a:r>
            <a:r>
              <a:rPr lang="en-US" sz="29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5744" lvl="1">
              <a:lnSpc>
                <a:spcPct val="150000"/>
              </a:lnSpc>
              <a:buFont typeface="Arial" panose="020B0604020202020204" pitchFamily="34" charset="0"/>
              <a:buChar char="•"/>
            </a:pPr>
            <a:r>
              <a:rPr lang="hr-HR" sz="29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Rear Forklift</a:t>
            </a:r>
            <a:r>
              <a:rPr lang="en-US" sz="29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5744" lvl="1">
              <a:lnSpc>
                <a:spcPct val="150000"/>
              </a:lnSpc>
              <a:buFont typeface="Arial" panose="020B0604020202020204" pitchFamily="34" charset="0"/>
              <a:buChar char="•"/>
            </a:pPr>
            <a:r>
              <a:rPr lang="en-US" sz="29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Hydraulic cutter </a:t>
            </a:r>
          </a:p>
          <a:p>
            <a:pPr marL="285744" lvl="1">
              <a:lnSpc>
                <a:spcPct val="150000"/>
              </a:lnSpc>
              <a:buFont typeface="Arial" panose="020B0604020202020204" pitchFamily="34" charset="0"/>
              <a:buChar char="•"/>
            </a:pPr>
            <a:r>
              <a:rPr lang="en-US" sz="29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40mm stand-off recoilless disruptor</a:t>
            </a:r>
          </a:p>
          <a:p>
            <a:pPr marL="285744" lvl="1">
              <a:lnSpc>
                <a:spcPct val="150000"/>
              </a:lnSpc>
              <a:buFont typeface="Arial" panose="020B0604020202020204" pitchFamily="34" charset="0"/>
              <a:buChar char="•"/>
            </a:pPr>
            <a:endParaRPr lang="en-US" dirty="0">
              <a:solidFill>
                <a:schemeClr val="tx1">
                  <a:lumMod val="75000"/>
                  <a:lumOff val="25000"/>
                </a:schemeClr>
              </a:solidFill>
              <a:cs typeface="Segoe UI Semilight" panose="020B0402040204020203" pitchFamily="34" charset="0"/>
            </a:endParaRPr>
          </a:p>
          <a:p>
            <a:pPr marL="0" lvl="1" indent="0">
              <a:lnSpc>
                <a:spcPct val="150000"/>
              </a:lnSpc>
            </a:pPr>
            <a:endParaRPr lang="hr-HR" dirty="0">
              <a:solidFill>
                <a:schemeClr val="tx1">
                  <a:lumMod val="75000"/>
                  <a:lumOff val="25000"/>
                </a:schemeClr>
              </a:solidFill>
              <a:cs typeface="Segoe UI Semilight" panose="020B0402040204020203" pitchFamily="34" charset="0"/>
            </a:endParaRPr>
          </a:p>
        </p:txBody>
      </p:sp>
      <p:grpSp>
        <p:nvGrpSpPr>
          <p:cNvPr id="2" name="Group 1"/>
          <p:cNvGrpSpPr/>
          <p:nvPr/>
        </p:nvGrpSpPr>
        <p:grpSpPr>
          <a:xfrm>
            <a:off x="4583833" y="1495161"/>
            <a:ext cx="5608339" cy="4803463"/>
            <a:chOff x="9302854" y="-338392"/>
            <a:chExt cx="7645345" cy="6548128"/>
          </a:xfrm>
        </p:grpSpPr>
        <p:sp>
          <p:nvSpPr>
            <p:cNvPr id="6" name="Oval 5">
              <a:extLst>
                <a:ext uri="{FF2B5EF4-FFF2-40B4-BE49-F238E27FC236}">
                  <a16:creationId xmlns:a16="http://schemas.microsoft.com/office/drawing/2014/main" id="{CB1AB475-8069-45AB-BB5D-021BF0733CC2}"/>
                </a:ext>
              </a:extLst>
            </p:cNvPr>
            <p:cNvSpPr/>
            <p:nvPr/>
          </p:nvSpPr>
          <p:spPr>
            <a:xfrm>
              <a:off x="10404648" y="332656"/>
              <a:ext cx="5526360" cy="5526360"/>
            </a:xfrm>
            <a:prstGeom prst="ellipse">
              <a:avLst/>
            </a:prstGeom>
            <a:noFill/>
            <a:ln w="3175" cap="rnd">
              <a:solidFill>
                <a:srgbClr val="C00000"/>
              </a:solidFill>
              <a:tail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Roboto Lt"/>
              </a:endParaRPr>
            </a:p>
          </p:txBody>
        </p:sp>
        <p:pic>
          <p:nvPicPr>
            <p:cNvPr id="13" name="Picture 12"/>
            <p:cNvPicPr>
              <a:picLocks noChangeAspect="1"/>
            </p:cNvPicPr>
            <p:nvPr/>
          </p:nvPicPr>
          <p:blipFill>
            <a:blip r:embed="rId2"/>
            <a:stretch>
              <a:fillRect/>
            </a:stretch>
          </p:blipFill>
          <p:spPr>
            <a:xfrm>
              <a:off x="10337499" y="492146"/>
              <a:ext cx="1170820" cy="1118564"/>
            </a:xfrm>
            <a:prstGeom prst="ellipse">
              <a:avLst/>
            </a:prstGeom>
            <a:ln w="3175" cap="rnd">
              <a:solidFill>
                <a:srgbClr val="C00000"/>
              </a:solidFill>
              <a:tailEnd type="oval" w="lg" len="lg"/>
            </a:ln>
            <a:effectLst/>
          </p:spPr>
        </p:pic>
        <p:pic>
          <p:nvPicPr>
            <p:cNvPr id="14" name="Picture 13"/>
            <p:cNvPicPr>
              <a:picLocks noChangeAspect="1"/>
            </p:cNvPicPr>
            <p:nvPr/>
          </p:nvPicPr>
          <p:blipFill>
            <a:blip r:embed="rId3"/>
            <a:stretch>
              <a:fillRect/>
            </a:stretch>
          </p:blipFill>
          <p:spPr>
            <a:xfrm>
              <a:off x="14324553" y="5061632"/>
              <a:ext cx="1190307" cy="1148104"/>
            </a:xfrm>
            <a:prstGeom prst="ellipse">
              <a:avLst/>
            </a:prstGeom>
            <a:ln w="3175" cap="rnd">
              <a:solidFill>
                <a:srgbClr val="C00000"/>
              </a:solidFill>
              <a:tailEnd type="oval" w="lg" len="lg"/>
            </a:ln>
            <a:effectLst/>
          </p:spPr>
        </p:pic>
        <p:pic>
          <p:nvPicPr>
            <p:cNvPr id="17" name="Picture 16"/>
            <p:cNvPicPr>
              <a:picLocks noChangeAspect="1"/>
            </p:cNvPicPr>
            <p:nvPr/>
          </p:nvPicPr>
          <p:blipFill>
            <a:blip r:embed="rId4"/>
            <a:stretch>
              <a:fillRect/>
            </a:stretch>
          </p:blipFill>
          <p:spPr>
            <a:xfrm>
              <a:off x="12023716" y="-338392"/>
              <a:ext cx="1190307" cy="1177279"/>
            </a:xfrm>
            <a:prstGeom prst="ellipse">
              <a:avLst/>
            </a:prstGeom>
            <a:solidFill>
              <a:schemeClr val="bg1"/>
            </a:solidFill>
            <a:ln w="3175" cap="rnd">
              <a:solidFill>
                <a:srgbClr val="C00000"/>
              </a:solidFill>
              <a:tailEnd type="oval" w="lg" len="lg"/>
            </a:ln>
            <a:effectLst/>
          </p:spPr>
        </p:pic>
        <p:pic>
          <p:nvPicPr>
            <p:cNvPr id="18" name="Picture 17"/>
            <p:cNvPicPr>
              <a:picLocks noChangeAspect="1"/>
            </p:cNvPicPr>
            <p:nvPr/>
          </p:nvPicPr>
          <p:blipFill>
            <a:blip r:embed="rId5"/>
            <a:stretch>
              <a:fillRect/>
            </a:stretch>
          </p:blipFill>
          <p:spPr>
            <a:xfrm>
              <a:off x="15455715" y="1083797"/>
              <a:ext cx="1210772" cy="1228460"/>
            </a:xfrm>
            <a:prstGeom prst="ellipse">
              <a:avLst/>
            </a:prstGeom>
            <a:ln w="3175" cap="rnd">
              <a:solidFill>
                <a:srgbClr val="C00000"/>
              </a:solidFill>
              <a:tailEnd type="oval" w="lg" len="lg"/>
            </a:ln>
            <a:effectLst/>
          </p:spPr>
        </p:pic>
        <p:pic>
          <p:nvPicPr>
            <p:cNvPr id="21" name="Picture 20"/>
            <p:cNvPicPr>
              <a:picLocks noChangeAspect="1"/>
            </p:cNvPicPr>
            <p:nvPr/>
          </p:nvPicPr>
          <p:blipFill>
            <a:blip r:embed="rId6"/>
            <a:stretch>
              <a:fillRect/>
            </a:stretch>
          </p:blipFill>
          <p:spPr>
            <a:xfrm>
              <a:off x="9774854" y="4088163"/>
              <a:ext cx="1197322" cy="1203344"/>
            </a:xfrm>
            <a:prstGeom prst="ellipse">
              <a:avLst/>
            </a:prstGeom>
            <a:ln w="3175" cap="rnd">
              <a:solidFill>
                <a:srgbClr val="C00000"/>
              </a:solidFill>
              <a:tailEnd type="oval" w="lg" len="lg"/>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0" b="99439" l="0" r="98814"/>
                      </a14:imgEffect>
                      <a14:imgEffect>
                        <a14:colorTemperature colorTemp="5900"/>
                      </a14:imgEffect>
                      <a14:imgEffect>
                        <a14:saturation sat="55000"/>
                      </a14:imgEffect>
                    </a14:imgLayer>
                  </a14:imgProps>
                </a:ext>
                <a:ext uri="{28A0092B-C50C-407E-A947-70E740481C1C}">
                  <a14:useLocalDpi xmlns:a14="http://schemas.microsoft.com/office/drawing/2010/main" val="0"/>
                </a:ext>
              </a:extLst>
            </a:blip>
            <a:stretch>
              <a:fillRect/>
            </a:stretch>
          </p:blipFill>
          <p:spPr>
            <a:xfrm>
              <a:off x="10536960" y="1686035"/>
              <a:ext cx="6313109" cy="3814616"/>
            </a:xfrm>
            <a:prstGeom prst="rect">
              <a:avLst/>
            </a:prstGeom>
            <a:ln w="3175">
              <a:noFill/>
            </a:ln>
          </p:spPr>
        </p:pic>
        <p:pic>
          <p:nvPicPr>
            <p:cNvPr id="23" name="Picture 22"/>
            <p:cNvPicPr>
              <a:picLocks noChangeAspect="1"/>
            </p:cNvPicPr>
            <p:nvPr/>
          </p:nvPicPr>
          <p:blipFill>
            <a:blip r:embed="rId9"/>
            <a:stretch>
              <a:fillRect/>
            </a:stretch>
          </p:blipFill>
          <p:spPr>
            <a:xfrm>
              <a:off x="15738592" y="2737257"/>
              <a:ext cx="1209607" cy="1203447"/>
            </a:xfrm>
            <a:prstGeom prst="ellipse">
              <a:avLst/>
            </a:prstGeom>
            <a:solidFill>
              <a:schemeClr val="bg1"/>
            </a:solidFill>
            <a:ln w="3175" cap="rnd">
              <a:solidFill>
                <a:srgbClr val="C00000"/>
              </a:solidFill>
              <a:tailEnd type="oval" w="lg" len="lg"/>
            </a:ln>
            <a:effectLst/>
          </p:spPr>
        </p:pic>
        <p:pic>
          <p:nvPicPr>
            <p:cNvPr id="26" name="Picture 25"/>
            <p:cNvPicPr>
              <a:picLocks noChangeAspect="1"/>
            </p:cNvPicPr>
            <p:nvPr/>
          </p:nvPicPr>
          <p:blipFill>
            <a:blip r:embed="rId10"/>
            <a:stretch>
              <a:fillRect/>
            </a:stretch>
          </p:blipFill>
          <p:spPr>
            <a:xfrm>
              <a:off x="14146048" y="-164979"/>
              <a:ext cx="1190307" cy="1153395"/>
            </a:xfrm>
            <a:prstGeom prst="ellipse">
              <a:avLst/>
            </a:prstGeom>
            <a:solidFill>
              <a:schemeClr val="bg1"/>
            </a:solidFill>
            <a:ln w="3175" cap="rnd">
              <a:solidFill>
                <a:srgbClr val="C00000"/>
              </a:solidFill>
              <a:tailEnd type="oval" w="lg" len="lg"/>
            </a:ln>
            <a:effectLst/>
          </p:spPr>
        </p:pic>
        <p:pic>
          <p:nvPicPr>
            <p:cNvPr id="29" name="Picture 28"/>
            <p:cNvPicPr>
              <a:picLocks noChangeAspect="1"/>
            </p:cNvPicPr>
            <p:nvPr/>
          </p:nvPicPr>
          <p:blipFill>
            <a:blip r:embed="rId11"/>
            <a:stretch>
              <a:fillRect/>
            </a:stretch>
          </p:blipFill>
          <p:spPr>
            <a:xfrm>
              <a:off x="9302854" y="2123617"/>
              <a:ext cx="1190308" cy="1157698"/>
            </a:xfrm>
            <a:prstGeom prst="ellipse">
              <a:avLst/>
            </a:prstGeom>
            <a:ln w="3175" cap="rnd">
              <a:solidFill>
                <a:srgbClr val="C00000"/>
              </a:solidFill>
              <a:tailEnd type="oval" w="lg" len="lg"/>
            </a:ln>
            <a:effectLst>
              <a:outerShdw blurRad="50800" dist="38100" dir="2700000" algn="tl" rotWithShape="0">
                <a:prstClr val="black">
                  <a:alpha val="40000"/>
                </a:prstClr>
              </a:outerShdw>
            </a:effectLst>
          </p:spPr>
        </p:pic>
      </p:grpSp>
      <p:sp>
        <p:nvSpPr>
          <p:cNvPr id="15" name="Subtitle 2"/>
          <p:cNvSpPr txBox="1">
            <a:spLocks/>
          </p:cNvSpPr>
          <p:nvPr/>
        </p:nvSpPr>
        <p:spPr>
          <a:xfrm>
            <a:off x="719404" y="1155810"/>
            <a:ext cx="9254833" cy="432447"/>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7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1" indent="-342891" defTabSz="914377">
              <a:defRPr/>
            </a:pPr>
            <a:endParaRPr lang="hr-HR" dirty="0">
              <a:solidFill>
                <a:prstClr val="black"/>
              </a:solidFill>
              <a:latin typeface="Roboto Lt"/>
            </a:endParaRPr>
          </a:p>
        </p:txBody>
      </p:sp>
      <p:sp>
        <p:nvSpPr>
          <p:cNvPr id="16" name="Title 3"/>
          <p:cNvSpPr>
            <a:spLocks noGrp="1"/>
          </p:cNvSpPr>
          <p:nvPr>
            <p:ph type="title"/>
          </p:nvPr>
        </p:nvSpPr>
        <p:spPr>
          <a:xfrm>
            <a:off x="827696" y="362051"/>
            <a:ext cx="9889099" cy="535719"/>
          </a:xfrm>
          <a:prstGeom prst="rect">
            <a:avLst/>
          </a:prstGeom>
        </p:spPr>
        <p:txBody>
          <a:bodyPr>
            <a:noAutofit/>
          </a:bodyPr>
          <a:lstStyle/>
          <a:p>
            <a:pPr algn="ctr"/>
            <a:r>
              <a:rPr lang="hr-HR" sz="2400" b="1" dirty="0">
                <a:solidFill>
                  <a:schemeClr val="accent6">
                    <a:lumMod val="75000"/>
                  </a:schemeClr>
                </a:solidFill>
                <a:latin typeface="Arial" panose="020B0604020202020204" pitchFamily="34" charset="0"/>
                <a:cs typeface="Arial" panose="020B0604020202020204" pitchFamily="34" charset="0"/>
              </a:rPr>
              <a:t>Multi </a:t>
            </a:r>
            <a:r>
              <a:rPr lang="hr-HR" sz="2400" b="1" dirty="0" err="1">
                <a:solidFill>
                  <a:schemeClr val="accent6">
                    <a:lumMod val="75000"/>
                  </a:schemeClr>
                </a:solidFill>
                <a:latin typeface="Arial" panose="020B0604020202020204" pitchFamily="34" charset="0"/>
                <a:cs typeface="Arial" panose="020B0604020202020204" pitchFamily="34" charset="0"/>
              </a:rPr>
              <a:t>Mission</a:t>
            </a:r>
            <a:r>
              <a:rPr lang="hr-HR" sz="2400" b="1" dirty="0">
                <a:solidFill>
                  <a:schemeClr val="accent6">
                    <a:lumMod val="75000"/>
                  </a:schemeClr>
                </a:solidFill>
                <a:latin typeface="Arial" panose="020B0604020202020204" pitchFamily="34" charset="0"/>
                <a:cs typeface="Arial" panose="020B0604020202020204" pitchFamily="34" charset="0"/>
              </a:rPr>
              <a:t> EOD </a:t>
            </a:r>
            <a:r>
              <a:rPr lang="hr-HR" sz="2400" b="1" dirty="0" err="1">
                <a:solidFill>
                  <a:schemeClr val="accent6">
                    <a:lumMod val="75000"/>
                  </a:schemeClr>
                </a:solidFill>
                <a:latin typeface="Arial" panose="020B0604020202020204" pitchFamily="34" charset="0"/>
                <a:cs typeface="Arial" panose="020B0604020202020204" pitchFamily="34" charset="0"/>
              </a:rPr>
              <a:t>Robotic</a:t>
            </a:r>
            <a:r>
              <a:rPr lang="hr-HR" sz="2400" b="1" dirty="0">
                <a:solidFill>
                  <a:schemeClr val="accent6">
                    <a:lumMod val="75000"/>
                  </a:schemeClr>
                </a:solidFill>
                <a:latin typeface="Arial" panose="020B0604020202020204" pitchFamily="34" charset="0"/>
                <a:cs typeface="Arial" panose="020B0604020202020204" pitchFamily="34" charset="0"/>
              </a:rPr>
              <a:t> System</a:t>
            </a:r>
          </a:p>
        </p:txBody>
      </p:sp>
      <p:sp>
        <p:nvSpPr>
          <p:cNvPr id="19" name="Subtitle 2"/>
          <p:cNvSpPr txBox="1">
            <a:spLocks/>
          </p:cNvSpPr>
          <p:nvPr/>
        </p:nvSpPr>
        <p:spPr>
          <a:xfrm>
            <a:off x="1927921" y="1308210"/>
            <a:ext cx="8198716" cy="432447"/>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None/>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7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1" indent="-342891" defTabSz="914377">
              <a:defRPr/>
            </a:pPr>
            <a:endParaRPr lang="hr-HR" dirty="0">
              <a:solidFill>
                <a:prstClr val="black"/>
              </a:solidFill>
              <a:latin typeface="Roboto Lt"/>
            </a:endParaRPr>
          </a:p>
        </p:txBody>
      </p:sp>
      <p:pic>
        <p:nvPicPr>
          <p:cNvPr id="4" name="Picture 3">
            <a:extLst>
              <a:ext uri="{FF2B5EF4-FFF2-40B4-BE49-F238E27FC236}">
                <a16:creationId xmlns:a16="http://schemas.microsoft.com/office/drawing/2014/main" id="{8BD45505-0975-49EB-9577-2C9DCB91C4F8}"/>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375090" y="5764572"/>
            <a:ext cx="1077831" cy="718555"/>
          </a:xfrm>
          <a:prstGeom prst="rect">
            <a:avLst/>
          </a:prstGeom>
        </p:spPr>
      </p:pic>
      <p:pic>
        <p:nvPicPr>
          <p:cNvPr id="3" name="Picture 2">
            <a:extLst>
              <a:ext uri="{FF2B5EF4-FFF2-40B4-BE49-F238E27FC236}">
                <a16:creationId xmlns:a16="http://schemas.microsoft.com/office/drawing/2014/main" id="{C9C9A104-6052-8556-59EE-E27D4249FEA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3300" y="129464"/>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69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gray">
          <a:xfrm>
            <a:off x="1079501" y="119439"/>
            <a:ext cx="1029758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1919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hr-HR" altLang="sr-Latn-RS" sz="3200" b="1" dirty="0">
                <a:solidFill>
                  <a:schemeClr val="accent6">
                    <a:lumMod val="75000"/>
                  </a:schemeClr>
                </a:solidFill>
                <a:latin typeface="Arial" panose="020B0604020202020204" pitchFamily="34" charset="0"/>
                <a:cs typeface="Arial" panose="020B0604020202020204" pitchFamily="34" charset="0"/>
              </a:rPr>
              <a:t>MINE INFORMATION SYSTEM</a:t>
            </a:r>
          </a:p>
        </p:txBody>
      </p:sp>
      <p:pic>
        <p:nvPicPr>
          <p:cNvPr id="3078" name="Picture 6" descr="mi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6213" y="230982"/>
            <a:ext cx="3744416" cy="171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28182" y="2046328"/>
            <a:ext cx="227518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8"/>
          <p:cNvPicPr>
            <a:picLocks noChangeArrowheads="1"/>
          </p:cNvPicPr>
          <p:nvPr/>
        </p:nvPicPr>
        <p:blipFill>
          <a:blip r:embed="rId5" cstate="screen">
            <a:extLst>
              <a:ext uri="{28A0092B-C50C-407E-A947-70E740481C1C}">
                <a14:useLocalDpi xmlns:a14="http://schemas.microsoft.com/office/drawing/2010/main"/>
              </a:ext>
            </a:extLst>
          </a:blip>
          <a:srcRect l="13989" t="10580" r="18898" b="27214"/>
          <a:stretch>
            <a:fillRect/>
          </a:stretch>
        </p:blipFill>
        <p:spPr bwMode="auto">
          <a:xfrm>
            <a:off x="10043584" y="2046328"/>
            <a:ext cx="212513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9" descr="BROŠURA-nadzo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28182" y="3429000"/>
            <a:ext cx="2275185" cy="141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10"/>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41467" y="3427413"/>
            <a:ext cx="2125133" cy="141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11" descr="BROŠURA-msp"/>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28182" y="4965171"/>
            <a:ext cx="2226503" cy="158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2" descr="BROŠURA-aModul"/>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037234" y="4965171"/>
            <a:ext cx="2125133" cy="158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4"/>
          <p:cNvSpPr>
            <a:spLocks noChangeArrowheads="1"/>
          </p:cNvSpPr>
          <p:nvPr/>
        </p:nvSpPr>
        <p:spPr bwMode="gray">
          <a:xfrm>
            <a:off x="6003635" y="2158442"/>
            <a:ext cx="184730"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1919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endParaRPr lang="hr-HR" altLang="sr-Latn-RS" sz="2667">
              <a:latin typeface="Arial" charset="0"/>
              <a:cs typeface="Arial" charset="0"/>
            </a:endParaRPr>
          </a:p>
        </p:txBody>
      </p:sp>
      <p:graphicFrame>
        <p:nvGraphicFramePr>
          <p:cNvPr id="69645" name="Object 13"/>
          <p:cNvGraphicFramePr>
            <a:graphicFrameLocks noChangeAspect="1"/>
          </p:cNvGraphicFramePr>
          <p:nvPr>
            <p:extLst>
              <p:ext uri="{D42A27DB-BD31-4B8C-83A1-F6EECF244321}">
                <p14:modId xmlns:p14="http://schemas.microsoft.com/office/powerpoint/2010/main" val="1702505531"/>
              </p:ext>
            </p:extLst>
          </p:nvPr>
        </p:nvGraphicFramePr>
        <p:xfrm>
          <a:off x="9195800" y="1977129"/>
          <a:ext cx="2347384" cy="1260475"/>
        </p:xfrm>
        <a:graphic>
          <a:graphicData uri="http://schemas.openxmlformats.org/presentationml/2006/ole">
            <mc:AlternateContent xmlns:mc="http://schemas.openxmlformats.org/markup-compatibility/2006">
              <mc:Choice xmlns:v="urn:schemas-microsoft-com:vml" Requires="v">
                <p:oleObj spid="_x0000_s1027" name="Picture" r:id="rId10" imgW="2848356" imgH="2039112" progId="Word.Picture.8">
                  <p:embed/>
                </p:oleObj>
              </mc:Choice>
              <mc:Fallback>
                <p:oleObj name="Picture" r:id="rId10" imgW="2848356" imgH="2039112" progId="Word.Picture.8">
                  <p:embed/>
                  <p:pic>
                    <p:nvPicPr>
                      <p:cNvPr id="69645" name="Object 13"/>
                      <p:cNvPicPr>
                        <a:picLocks noChangeAspect="1" noChangeArrowheads="1"/>
                      </p:cNvPicPr>
                      <p:nvPr/>
                    </p:nvPicPr>
                    <p:blipFill>
                      <a:blip r:embed="rId11">
                        <a:extLst>
                          <a:ext uri="{28A0092B-C50C-407E-A947-70E740481C1C}">
                            <a14:useLocalDpi xmlns:a14="http://schemas.microsoft.com/office/drawing/2010/main" val="0"/>
                          </a:ext>
                        </a:extLst>
                      </a:blip>
                      <a:srcRect r="-758"/>
                      <a:stretch>
                        <a:fillRect/>
                      </a:stretch>
                    </p:blipFill>
                    <p:spPr bwMode="auto">
                      <a:xfrm>
                        <a:off x="9195800" y="1977129"/>
                        <a:ext cx="2347384"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9647" name="Picture 15" descr="Preglednik"/>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938684" y="3427413"/>
            <a:ext cx="24384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8" name="Picture 16" descr="GISslojevi"/>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040284" y="4965171"/>
            <a:ext cx="2235200" cy="158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p:cNvSpPr txBox="1">
            <a:spLocks noChangeArrowheads="1"/>
          </p:cNvSpPr>
          <p:nvPr/>
        </p:nvSpPr>
        <p:spPr bwMode="auto">
          <a:xfrm>
            <a:off x="335360" y="955237"/>
            <a:ext cx="7200801" cy="1241622"/>
          </a:xfrm>
          <a:prstGeom prst="rect">
            <a:avLst/>
          </a:prstGeom>
          <a:solidFill>
            <a:schemeClr val="bg2">
              <a:lumMod val="40000"/>
              <a:lumOff val="60000"/>
            </a:schemeClr>
          </a:solidFill>
          <a:ln>
            <a:solidFill>
              <a:schemeClr val="tx2"/>
            </a:solidFill>
          </a:ln>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hr-HR" sz="1867" b="1" dirty="0">
                <a:solidFill>
                  <a:schemeClr val="tx2"/>
                </a:solidFill>
                <a:latin typeface="+mj-lt"/>
              </a:rPr>
              <a:t>MIS d</a:t>
            </a:r>
            <a:r>
              <a:rPr lang="en-US" sz="1867" b="1" dirty="0" err="1">
                <a:solidFill>
                  <a:schemeClr val="tx2"/>
                </a:solidFill>
                <a:latin typeface="+mj-lt"/>
              </a:rPr>
              <a:t>evelopment</a:t>
            </a:r>
            <a:r>
              <a:rPr lang="en-US" sz="1867" b="1" dirty="0">
                <a:solidFill>
                  <a:schemeClr val="tx2"/>
                </a:solidFill>
                <a:latin typeface="+mj-lt"/>
              </a:rPr>
              <a:t> begins immediately after the CROMAC was established </a:t>
            </a:r>
            <a:r>
              <a:rPr lang="hr-HR" sz="1867" b="1" dirty="0" err="1">
                <a:solidFill>
                  <a:schemeClr val="tx2"/>
                </a:solidFill>
                <a:latin typeface="+mj-lt"/>
              </a:rPr>
              <a:t>back</a:t>
            </a:r>
            <a:r>
              <a:rPr lang="hr-HR" sz="1867" b="1" dirty="0">
                <a:solidFill>
                  <a:schemeClr val="tx2"/>
                </a:solidFill>
                <a:latin typeface="+mj-lt"/>
              </a:rPr>
              <a:t> </a:t>
            </a:r>
            <a:r>
              <a:rPr lang="en-US" sz="1867" b="1" dirty="0">
                <a:solidFill>
                  <a:schemeClr val="tx2"/>
                </a:solidFill>
                <a:latin typeface="+mj-lt"/>
              </a:rPr>
              <a:t>in 1998 and consists of:</a:t>
            </a:r>
          </a:p>
          <a:p>
            <a:pPr eaLnBrk="1" hangingPunct="1"/>
            <a:r>
              <a:rPr lang="en-US" sz="1867" b="1" dirty="0">
                <a:solidFill>
                  <a:schemeClr val="tx2"/>
                </a:solidFill>
                <a:latin typeface="+mj-lt"/>
              </a:rPr>
              <a:t>1. Database</a:t>
            </a:r>
          </a:p>
          <a:p>
            <a:pPr eaLnBrk="1" hangingPunct="1"/>
            <a:r>
              <a:rPr lang="en-US" sz="1867" b="1" dirty="0">
                <a:solidFill>
                  <a:schemeClr val="tx2"/>
                </a:solidFill>
                <a:latin typeface="+mj-lt"/>
              </a:rPr>
              <a:t>2. Geographic Information System (GIS)</a:t>
            </a:r>
          </a:p>
        </p:txBody>
      </p:sp>
      <p:sp>
        <p:nvSpPr>
          <p:cNvPr id="18" name="Text Box 3"/>
          <p:cNvSpPr txBox="1">
            <a:spLocks noChangeArrowheads="1"/>
          </p:cNvSpPr>
          <p:nvPr/>
        </p:nvSpPr>
        <p:spPr bwMode="auto">
          <a:xfrm>
            <a:off x="3983765" y="2409826"/>
            <a:ext cx="3552395" cy="4402167"/>
          </a:xfrm>
          <a:prstGeom prst="rect">
            <a:avLst/>
          </a:prstGeom>
          <a:solidFill>
            <a:schemeClr val="bg2">
              <a:lumMod val="40000"/>
              <a:lumOff val="60000"/>
            </a:schemeClr>
          </a:solidFill>
          <a:ln>
            <a:solidFill>
              <a:schemeClr val="tx2"/>
            </a:solidFill>
          </a:ln>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hr-HR" sz="1867" b="1" u="sng" dirty="0">
                <a:solidFill>
                  <a:schemeClr val="tx2"/>
                </a:solidFill>
                <a:latin typeface="+mj-lt"/>
              </a:rPr>
              <a:t>GIS:</a:t>
            </a:r>
          </a:p>
          <a:p>
            <a:pPr eaLnBrk="1" hangingPunct="1"/>
            <a:r>
              <a:rPr lang="en-US" sz="1867" dirty="0">
                <a:solidFill>
                  <a:schemeClr val="tx2"/>
                </a:solidFill>
                <a:latin typeface="+mj-lt"/>
              </a:rPr>
              <a:t>- quality planning, preparation and implementation of NTS and TS </a:t>
            </a:r>
          </a:p>
          <a:p>
            <a:pPr eaLnBrk="1" hangingPunct="1"/>
            <a:r>
              <a:rPr lang="en-US" sz="1867" dirty="0">
                <a:solidFill>
                  <a:schemeClr val="tx2"/>
                </a:solidFill>
                <a:latin typeface="+mj-lt"/>
              </a:rPr>
              <a:t>- Exclusion from mine suspected areas</a:t>
            </a:r>
          </a:p>
          <a:p>
            <a:pPr eaLnBrk="1" hangingPunct="1"/>
            <a:r>
              <a:rPr lang="en-US" sz="1867" dirty="0">
                <a:solidFill>
                  <a:schemeClr val="tx2"/>
                </a:solidFill>
                <a:latin typeface="+mj-lt"/>
              </a:rPr>
              <a:t>- development of demining projects</a:t>
            </a:r>
          </a:p>
          <a:p>
            <a:pPr eaLnBrk="1" hangingPunct="1"/>
            <a:r>
              <a:rPr lang="en-US" sz="1867" dirty="0">
                <a:solidFill>
                  <a:schemeClr val="tx2"/>
                </a:solidFill>
                <a:latin typeface="+mj-lt"/>
              </a:rPr>
              <a:t>- On-going supervision, final supervision and issuing a certificate of demined area submitted to the end user</a:t>
            </a:r>
          </a:p>
          <a:p>
            <a:pPr eaLnBrk="1" hangingPunct="1"/>
            <a:r>
              <a:rPr lang="en-US" sz="1867" dirty="0">
                <a:solidFill>
                  <a:schemeClr val="tx2"/>
                </a:solidFill>
                <a:latin typeface="+mj-lt"/>
              </a:rPr>
              <a:t>- geospatial information browser</a:t>
            </a:r>
            <a:endParaRPr lang="hr-HR" sz="1867" dirty="0">
              <a:solidFill>
                <a:schemeClr val="tx2"/>
              </a:solidFill>
              <a:latin typeface="+mj-lt"/>
            </a:endParaRPr>
          </a:p>
        </p:txBody>
      </p:sp>
      <p:sp>
        <p:nvSpPr>
          <p:cNvPr id="19" name="Text Box 3"/>
          <p:cNvSpPr txBox="1">
            <a:spLocks noChangeArrowheads="1"/>
          </p:cNvSpPr>
          <p:nvPr/>
        </p:nvSpPr>
        <p:spPr bwMode="auto">
          <a:xfrm>
            <a:off x="335359" y="2409825"/>
            <a:ext cx="3552396" cy="2678234"/>
          </a:xfrm>
          <a:prstGeom prst="rect">
            <a:avLst/>
          </a:prstGeom>
          <a:solidFill>
            <a:schemeClr val="bg2">
              <a:lumMod val="40000"/>
              <a:lumOff val="60000"/>
            </a:schemeClr>
          </a:solidFill>
          <a:ln>
            <a:solidFill>
              <a:schemeClr val="tx2"/>
            </a:solidFill>
          </a:ln>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867" b="1" u="sng" dirty="0">
                <a:solidFill>
                  <a:schemeClr val="tx2"/>
                </a:solidFill>
                <a:latin typeface="+mj-lt"/>
              </a:rPr>
              <a:t>Data base:</a:t>
            </a:r>
          </a:p>
          <a:p>
            <a:pPr eaLnBrk="1" hangingPunct="1"/>
            <a:r>
              <a:rPr lang="en-US" sz="1867" dirty="0">
                <a:solidFill>
                  <a:schemeClr val="tx2"/>
                </a:solidFill>
                <a:latin typeface="+mj-lt"/>
              </a:rPr>
              <a:t>- </a:t>
            </a:r>
            <a:r>
              <a:rPr lang="hr-HR" sz="1867" dirty="0">
                <a:solidFill>
                  <a:schemeClr val="tx2"/>
                </a:solidFill>
                <a:latin typeface="+mj-lt"/>
              </a:rPr>
              <a:t>M</a:t>
            </a:r>
            <a:r>
              <a:rPr lang="en-US" sz="1867" dirty="0" err="1">
                <a:solidFill>
                  <a:schemeClr val="tx2"/>
                </a:solidFill>
                <a:latin typeface="+mj-lt"/>
              </a:rPr>
              <a:t>ine</a:t>
            </a:r>
            <a:r>
              <a:rPr lang="en-US" sz="1867" dirty="0">
                <a:solidFill>
                  <a:schemeClr val="tx2"/>
                </a:solidFill>
                <a:latin typeface="+mj-lt"/>
              </a:rPr>
              <a:t> field records evidence</a:t>
            </a:r>
          </a:p>
          <a:p>
            <a:pPr eaLnBrk="1" hangingPunct="1"/>
            <a:r>
              <a:rPr lang="en-US" sz="1867" dirty="0">
                <a:solidFill>
                  <a:schemeClr val="tx2"/>
                </a:solidFill>
                <a:latin typeface="+mj-lt"/>
              </a:rPr>
              <a:t>- Survey evidence</a:t>
            </a:r>
          </a:p>
          <a:p>
            <a:pPr eaLnBrk="1" hangingPunct="1"/>
            <a:r>
              <a:rPr lang="en-US" sz="1867" dirty="0">
                <a:solidFill>
                  <a:schemeClr val="tx2"/>
                </a:solidFill>
                <a:latin typeface="+mj-lt"/>
              </a:rPr>
              <a:t>- </a:t>
            </a:r>
            <a:r>
              <a:rPr lang="hr-HR" sz="1867" dirty="0">
                <a:solidFill>
                  <a:schemeClr val="tx2"/>
                </a:solidFill>
                <a:latin typeface="+mj-lt"/>
              </a:rPr>
              <a:t>M</a:t>
            </a:r>
            <a:r>
              <a:rPr lang="en-US" sz="1867" dirty="0" err="1">
                <a:solidFill>
                  <a:schemeClr val="tx2"/>
                </a:solidFill>
                <a:latin typeface="+mj-lt"/>
              </a:rPr>
              <a:t>onitoring</a:t>
            </a:r>
            <a:r>
              <a:rPr lang="en-US" sz="1867" dirty="0">
                <a:solidFill>
                  <a:schemeClr val="tx2"/>
                </a:solidFill>
                <a:latin typeface="+mj-lt"/>
              </a:rPr>
              <a:t> records</a:t>
            </a:r>
          </a:p>
          <a:p>
            <a:pPr eaLnBrk="1" hangingPunct="1"/>
            <a:r>
              <a:rPr lang="en-US" sz="1867" dirty="0">
                <a:solidFill>
                  <a:schemeClr val="tx2"/>
                </a:solidFill>
                <a:latin typeface="+mj-lt"/>
              </a:rPr>
              <a:t>- </a:t>
            </a:r>
            <a:r>
              <a:rPr lang="hr-HR" sz="1867" dirty="0">
                <a:solidFill>
                  <a:schemeClr val="tx2"/>
                </a:solidFill>
                <a:latin typeface="+mj-lt"/>
              </a:rPr>
              <a:t>R</a:t>
            </a:r>
            <a:r>
              <a:rPr lang="en-US" sz="1867" dirty="0" err="1">
                <a:solidFill>
                  <a:schemeClr val="tx2"/>
                </a:solidFill>
                <a:latin typeface="+mj-lt"/>
              </a:rPr>
              <a:t>ecords</a:t>
            </a:r>
            <a:r>
              <a:rPr lang="en-US" sz="1867" dirty="0">
                <a:solidFill>
                  <a:schemeClr val="tx2"/>
                </a:solidFill>
                <a:latin typeface="+mj-lt"/>
              </a:rPr>
              <a:t> of mine accidents and victims</a:t>
            </a:r>
          </a:p>
          <a:p>
            <a:pPr eaLnBrk="1" hangingPunct="1"/>
            <a:r>
              <a:rPr lang="en-US" sz="1867" dirty="0">
                <a:solidFill>
                  <a:schemeClr val="tx2"/>
                </a:solidFill>
                <a:latin typeface="+mj-lt"/>
              </a:rPr>
              <a:t>- </a:t>
            </a:r>
            <a:r>
              <a:rPr lang="hr-HR" sz="1867" dirty="0">
                <a:solidFill>
                  <a:schemeClr val="tx2"/>
                </a:solidFill>
                <a:latin typeface="+mj-lt"/>
              </a:rPr>
              <a:t>M</a:t>
            </a:r>
            <a:r>
              <a:rPr lang="en-US" sz="1867" dirty="0" err="1">
                <a:solidFill>
                  <a:schemeClr val="tx2"/>
                </a:solidFill>
                <a:latin typeface="+mj-lt"/>
              </a:rPr>
              <a:t>ine</a:t>
            </a:r>
            <a:r>
              <a:rPr lang="en-US" sz="1867" dirty="0">
                <a:solidFill>
                  <a:schemeClr val="tx2"/>
                </a:solidFill>
                <a:latin typeface="+mj-lt"/>
              </a:rPr>
              <a:t> suspected area (MSA) record</a:t>
            </a:r>
            <a:r>
              <a:rPr lang="hr-HR" sz="1867" dirty="0">
                <a:solidFill>
                  <a:schemeClr val="tx2"/>
                </a:solidFill>
                <a:latin typeface="+mj-lt"/>
              </a:rPr>
              <a:t>s</a:t>
            </a:r>
            <a:endParaRPr lang="en-US" sz="1867" dirty="0">
              <a:solidFill>
                <a:schemeClr val="tx2"/>
              </a:solidFill>
              <a:latin typeface="+mj-lt"/>
            </a:endParaRPr>
          </a:p>
          <a:p>
            <a:pPr eaLnBrk="1" hangingPunct="1"/>
            <a:r>
              <a:rPr lang="en-US" sz="1867" dirty="0">
                <a:solidFill>
                  <a:schemeClr val="tx2"/>
                </a:solidFill>
                <a:latin typeface="+mj-lt"/>
              </a:rPr>
              <a:t>- </a:t>
            </a:r>
            <a:r>
              <a:rPr lang="hr-HR" sz="1867" dirty="0">
                <a:solidFill>
                  <a:schemeClr val="tx2"/>
                </a:solidFill>
                <a:latin typeface="+mj-lt"/>
              </a:rPr>
              <a:t>A</a:t>
            </a:r>
            <a:r>
              <a:rPr lang="en-US" sz="1867" dirty="0" err="1">
                <a:solidFill>
                  <a:schemeClr val="tx2"/>
                </a:solidFill>
                <a:latin typeface="+mj-lt"/>
              </a:rPr>
              <a:t>nalytical</a:t>
            </a:r>
            <a:r>
              <a:rPr lang="en-US" sz="1867" dirty="0">
                <a:solidFill>
                  <a:schemeClr val="tx2"/>
                </a:solidFill>
                <a:latin typeface="+mj-lt"/>
              </a:rPr>
              <a:t> module</a:t>
            </a:r>
          </a:p>
        </p:txBody>
      </p:sp>
      <p:pic>
        <p:nvPicPr>
          <p:cNvPr id="20" name="Picture 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28924" y="5946223"/>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53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gray">
          <a:xfrm>
            <a:off x="1187804" y="187571"/>
            <a:ext cx="1029758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1919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hr-HR" altLang="sr-Latn-RS" sz="3200" b="1" dirty="0">
                <a:solidFill>
                  <a:schemeClr val="accent6">
                    <a:lumMod val="75000"/>
                  </a:schemeClr>
                </a:solidFill>
                <a:latin typeface="Arial" panose="020B0604020202020204" pitchFamily="34" charset="0"/>
                <a:cs typeface="Arial" panose="020B0604020202020204" pitchFamily="34" charset="0"/>
              </a:rPr>
              <a:t>MINE INFORMATION SYSTEM</a:t>
            </a:r>
          </a:p>
        </p:txBody>
      </p:sp>
      <p:pic>
        <p:nvPicPr>
          <p:cNvPr id="4101" name="Picture 6" descr="Heidi1010014_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44543" y="644692"/>
            <a:ext cx="4284856"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a:extLst>
              <a:ext uri="{FF2B5EF4-FFF2-40B4-BE49-F238E27FC236}">
                <a16:creationId xmlns:a16="http://schemas.microsoft.com/office/drawing/2014/main" id="{718928E9-9B78-4485-BAE6-A0C993A98DC2}"/>
              </a:ext>
            </a:extLst>
          </p:cNvPr>
          <p:cNvSpPr txBox="1">
            <a:spLocks noChangeArrowheads="1"/>
          </p:cNvSpPr>
          <p:nvPr/>
        </p:nvSpPr>
        <p:spPr>
          <a:xfrm>
            <a:off x="79325" y="1163606"/>
            <a:ext cx="6769889" cy="4313239"/>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buFont typeface="Arial" pitchFamily="34" charset="0"/>
              <a:buChar char="•"/>
            </a:pPr>
            <a:r>
              <a:rPr lang="en-US" altLang="sr-Latn-RS" sz="2133" b="1" dirty="0">
                <a:solidFill>
                  <a:schemeClr val="accent6"/>
                </a:solidFill>
                <a:effectLst>
                  <a:outerShdw blurRad="38100" dist="38100" dir="2700000" algn="tl">
                    <a:srgbClr val="C0C0C0"/>
                  </a:outerShdw>
                </a:effectLst>
              </a:rPr>
              <a:t>Thanks to the donation of </a:t>
            </a:r>
            <a:r>
              <a:rPr lang="en-US" altLang="sr-Latn-RS" sz="2133" b="1" dirty="0" err="1">
                <a:solidFill>
                  <a:schemeClr val="accent6"/>
                </a:solidFill>
                <a:effectLst>
                  <a:outerShdw blurRad="38100" dist="38100" dir="2700000" algn="tl">
                    <a:srgbClr val="C0C0C0"/>
                  </a:outerShdw>
                </a:effectLst>
              </a:rPr>
              <a:t>Norwa</a:t>
            </a:r>
            <a:r>
              <a:rPr lang="hr-HR" altLang="sr-Latn-RS" sz="2133" b="1" dirty="0">
                <a:solidFill>
                  <a:schemeClr val="accent6"/>
                </a:solidFill>
                <a:effectLst>
                  <a:outerShdw blurRad="38100" dist="38100" dir="2700000" algn="tl">
                    <a:srgbClr val="C0C0C0"/>
                  </a:outerShdw>
                </a:effectLst>
              </a:rPr>
              <a:t>y </a:t>
            </a:r>
            <a:r>
              <a:rPr lang="en-US" altLang="sr-Latn-RS" sz="2133" b="1" dirty="0">
                <a:solidFill>
                  <a:schemeClr val="accent6"/>
                </a:solidFill>
                <a:effectLst>
                  <a:outerShdw blurRad="38100" dist="38100" dir="2700000" algn="tl">
                    <a:srgbClr val="C0C0C0"/>
                  </a:outerShdw>
                </a:effectLst>
              </a:rPr>
              <a:t>in March 2007, there was a highly sophisticated scanner installed and CROMAC SCAN CENTAR </a:t>
            </a:r>
            <a:r>
              <a:rPr lang="hr-HR" altLang="sr-Latn-RS" sz="2133" b="1" dirty="0">
                <a:solidFill>
                  <a:schemeClr val="accent6"/>
                </a:solidFill>
                <a:effectLst>
                  <a:outerShdw blurRad="38100" dist="38100" dir="2700000" algn="tl">
                    <a:srgbClr val="C0C0C0"/>
                  </a:outerShdw>
                </a:effectLst>
              </a:rPr>
              <a:t>e</a:t>
            </a:r>
            <a:r>
              <a:rPr lang="en-US" altLang="sr-Latn-RS" sz="2133" b="1" dirty="0">
                <a:solidFill>
                  <a:schemeClr val="accent6"/>
                </a:solidFill>
                <a:effectLst>
                  <a:outerShdw blurRad="38100" dist="38100" dir="2700000" algn="tl">
                    <a:srgbClr val="C0C0C0"/>
                  </a:outerShdw>
                </a:effectLst>
              </a:rPr>
              <a:t>stablished.</a:t>
            </a:r>
          </a:p>
          <a:p>
            <a:pPr algn="just">
              <a:buFont typeface="Arial" pitchFamily="34" charset="0"/>
              <a:buChar char="•"/>
            </a:pPr>
            <a:r>
              <a:rPr lang="hr-HR" altLang="sr-Latn-RS" sz="2133" b="1" dirty="0" err="1">
                <a:solidFill>
                  <a:schemeClr val="accent6"/>
                </a:solidFill>
                <a:effectLst>
                  <a:outerShdw blurRad="38100" dist="38100" dir="2700000" algn="tl">
                    <a:srgbClr val="C0C0C0"/>
                  </a:outerShdw>
                </a:effectLst>
              </a:rPr>
              <a:t>It</a:t>
            </a:r>
            <a:r>
              <a:rPr lang="hr-HR" altLang="sr-Latn-RS" sz="2133" b="1" dirty="0">
                <a:solidFill>
                  <a:schemeClr val="accent6"/>
                </a:solidFill>
                <a:effectLst>
                  <a:outerShdw blurRad="38100" dist="38100" dir="2700000" algn="tl">
                    <a:srgbClr val="C0C0C0"/>
                  </a:outerShdw>
                </a:effectLst>
              </a:rPr>
              <a:t> </a:t>
            </a:r>
            <a:r>
              <a:rPr lang="en-US" altLang="sr-Latn-RS" sz="2133" b="1" dirty="0">
                <a:solidFill>
                  <a:schemeClr val="accent6"/>
                </a:solidFill>
                <a:effectLst>
                  <a:outerShdw blurRad="38100" dist="38100" dir="2700000" algn="tl">
                    <a:srgbClr val="C0C0C0"/>
                  </a:outerShdw>
                </a:effectLst>
              </a:rPr>
              <a:t>enables scanning of large format maps and other graphical  information and their geocoding into the official co-ordinate system, vectorization of data from the maps and their distribution.  </a:t>
            </a:r>
          </a:p>
          <a:p>
            <a:pPr marL="380990" indent="-380990"/>
            <a:endParaRPr lang="hr-HR" altLang="sr-Latn-RS" sz="1800" b="1" dirty="0">
              <a:effectLst>
                <a:outerShdw blurRad="38100" dist="38100" dir="2700000" algn="tl">
                  <a:srgbClr val="C0C0C0"/>
                </a:outerShdw>
              </a:effectLst>
            </a:endParaRPr>
          </a:p>
          <a:p>
            <a:pPr marL="380990" indent="-380990">
              <a:buNone/>
            </a:pPr>
            <a:r>
              <a:rPr lang="hr-HR" altLang="sr-Latn-RS" sz="1800" b="1" dirty="0">
                <a:effectLst>
                  <a:outerShdw blurRad="38100" dist="38100" dir="2700000" algn="tl">
                    <a:srgbClr val="C0C0C0"/>
                  </a:outerShdw>
                </a:effectLst>
              </a:rPr>
              <a:t> </a:t>
            </a:r>
          </a:p>
          <a:p>
            <a:pPr marL="380990" indent="-380990">
              <a:buNone/>
            </a:pPr>
            <a:endParaRPr lang="hr-HR" altLang="sr-Latn-RS" sz="1800" dirty="0"/>
          </a:p>
        </p:txBody>
      </p:sp>
      <p:pic>
        <p:nvPicPr>
          <p:cNvPr id="16" name="Picture 9">
            <a:extLst>
              <a:ext uri="{FF2B5EF4-FFF2-40B4-BE49-F238E27FC236}">
                <a16:creationId xmlns:a16="http://schemas.microsoft.com/office/drawing/2014/main" id="{E9C0AC0A-C7A2-4765-9764-8274F08E99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718" y="4603846"/>
            <a:ext cx="2453217" cy="207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descr="GlinskaJ1">
            <a:extLst>
              <a:ext uri="{FF2B5EF4-FFF2-40B4-BE49-F238E27FC236}">
                <a16:creationId xmlns:a16="http://schemas.microsoft.com/office/drawing/2014/main" id="{9031770F-D845-493D-AD8C-CFF86304DB7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77056" y="4523494"/>
            <a:ext cx="2452896" cy="21590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a:extLst>
              <a:ext uri="{FF2B5EF4-FFF2-40B4-BE49-F238E27FC236}">
                <a16:creationId xmlns:a16="http://schemas.microsoft.com/office/drawing/2014/main" id="{EAD28A1F-1C2E-40F3-89ED-765769AEC0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7353" y="4518761"/>
            <a:ext cx="2636380" cy="207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2" descr="skradin11">
            <a:extLst>
              <a:ext uri="{FF2B5EF4-FFF2-40B4-BE49-F238E27FC236}">
                <a16:creationId xmlns:a16="http://schemas.microsoft.com/office/drawing/2014/main" id="{0D0CAC13-80A7-4268-B45C-05C31C0E139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4543" y="2525848"/>
            <a:ext cx="4284856" cy="188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36">
            <a:extLst>
              <a:ext uri="{FF2B5EF4-FFF2-40B4-BE49-F238E27FC236}">
                <a16:creationId xmlns:a16="http://schemas.microsoft.com/office/drawing/2014/main" id="{F97C0A62-E7BE-4D24-BDB7-E623C4A077AA}"/>
              </a:ext>
            </a:extLst>
          </p:cNvPr>
          <p:cNvGrpSpPr>
            <a:grpSpLocks/>
          </p:cNvGrpSpPr>
          <p:nvPr/>
        </p:nvGrpSpPr>
        <p:grpSpPr bwMode="auto">
          <a:xfrm>
            <a:off x="3306699" y="4518759"/>
            <a:ext cx="2620435" cy="2163749"/>
            <a:chOff x="746125" y="1849438"/>
            <a:chExt cx="7138988" cy="4602162"/>
          </a:xfrm>
        </p:grpSpPr>
        <p:pic>
          <p:nvPicPr>
            <p:cNvPr id="21" name="Picture 1" descr="Bobic_d_r_Lika3b">
              <a:extLst>
                <a:ext uri="{FF2B5EF4-FFF2-40B4-BE49-F238E27FC236}">
                  <a16:creationId xmlns:a16="http://schemas.microsoft.com/office/drawing/2014/main" id="{7B603CAC-66F7-4162-B35A-45F712BFA80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6125" y="1849438"/>
              <a:ext cx="7138988"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
              <a:extLst>
                <a:ext uri="{FF2B5EF4-FFF2-40B4-BE49-F238E27FC236}">
                  <a16:creationId xmlns:a16="http://schemas.microsoft.com/office/drawing/2014/main" id="{C4D7055B-3AA1-40D8-92F1-F4988AB2DAE1}"/>
                </a:ext>
              </a:extLst>
            </p:cNvPr>
            <p:cNvGrpSpPr>
              <a:grpSpLocks/>
            </p:cNvGrpSpPr>
            <p:nvPr/>
          </p:nvGrpSpPr>
          <p:grpSpPr bwMode="auto">
            <a:xfrm>
              <a:off x="1039813" y="2030413"/>
              <a:ext cx="5184775" cy="4213225"/>
              <a:chOff x="2910" y="8758"/>
              <a:chExt cx="5124" cy="4048"/>
            </a:xfrm>
          </p:grpSpPr>
          <p:sp>
            <p:nvSpPr>
              <p:cNvPr id="23" name="Oval 3">
                <a:extLst>
                  <a:ext uri="{FF2B5EF4-FFF2-40B4-BE49-F238E27FC236}">
                    <a16:creationId xmlns:a16="http://schemas.microsoft.com/office/drawing/2014/main" id="{3FB24625-2502-46DE-813B-8E762B0B4D36}"/>
                  </a:ext>
                </a:extLst>
              </p:cNvPr>
              <p:cNvSpPr>
                <a:spLocks noChangeArrowheads="1"/>
              </p:cNvSpPr>
              <p:nvPr/>
            </p:nvSpPr>
            <p:spPr bwMode="auto">
              <a:xfrm>
                <a:off x="3439" y="9841"/>
                <a:ext cx="299" cy="32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24" name="Oval 4">
                <a:extLst>
                  <a:ext uri="{FF2B5EF4-FFF2-40B4-BE49-F238E27FC236}">
                    <a16:creationId xmlns:a16="http://schemas.microsoft.com/office/drawing/2014/main" id="{E962B9FD-5BBC-411F-935E-45DC8FF64101}"/>
                  </a:ext>
                </a:extLst>
              </p:cNvPr>
              <p:cNvSpPr>
                <a:spLocks noChangeArrowheads="1"/>
              </p:cNvSpPr>
              <p:nvPr/>
            </p:nvSpPr>
            <p:spPr bwMode="auto">
              <a:xfrm>
                <a:off x="3044" y="11728"/>
                <a:ext cx="299" cy="32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25" name="Oval 5">
                <a:extLst>
                  <a:ext uri="{FF2B5EF4-FFF2-40B4-BE49-F238E27FC236}">
                    <a16:creationId xmlns:a16="http://schemas.microsoft.com/office/drawing/2014/main" id="{37EDE5A8-57FD-4E7C-B480-1CD92FB7FC98}"/>
                  </a:ext>
                </a:extLst>
              </p:cNvPr>
              <p:cNvSpPr>
                <a:spLocks noChangeArrowheads="1"/>
              </p:cNvSpPr>
              <p:nvPr/>
            </p:nvSpPr>
            <p:spPr bwMode="auto">
              <a:xfrm>
                <a:off x="5957" y="10233"/>
                <a:ext cx="299" cy="32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26" name="Oval 6">
                <a:extLst>
                  <a:ext uri="{FF2B5EF4-FFF2-40B4-BE49-F238E27FC236}">
                    <a16:creationId xmlns:a16="http://schemas.microsoft.com/office/drawing/2014/main" id="{466807EE-32BA-4501-94EC-7EC22A8F5E95}"/>
                  </a:ext>
                </a:extLst>
              </p:cNvPr>
              <p:cNvSpPr>
                <a:spLocks noChangeArrowheads="1"/>
              </p:cNvSpPr>
              <p:nvPr/>
            </p:nvSpPr>
            <p:spPr bwMode="auto">
              <a:xfrm>
                <a:off x="4119" y="11126"/>
                <a:ext cx="299" cy="32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27" name="AutoShape 7">
                <a:extLst>
                  <a:ext uri="{FF2B5EF4-FFF2-40B4-BE49-F238E27FC236}">
                    <a16:creationId xmlns:a16="http://schemas.microsoft.com/office/drawing/2014/main" id="{A7056B97-729B-4E62-B779-8F2CCBE10E5F}"/>
                  </a:ext>
                </a:extLst>
              </p:cNvPr>
              <p:cNvSpPr>
                <a:spLocks noChangeArrowheads="1"/>
              </p:cNvSpPr>
              <p:nvPr/>
            </p:nvSpPr>
            <p:spPr bwMode="auto">
              <a:xfrm>
                <a:off x="7672" y="11942"/>
                <a:ext cx="362" cy="315"/>
              </a:xfrm>
              <a:prstGeom prst="triangle">
                <a:avLst>
                  <a:gd name="adj" fmla="val 50000"/>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28" name="AutoShape 8">
                <a:extLst>
                  <a:ext uri="{FF2B5EF4-FFF2-40B4-BE49-F238E27FC236}">
                    <a16:creationId xmlns:a16="http://schemas.microsoft.com/office/drawing/2014/main" id="{1E6635B5-3170-4CD8-92B0-947BA5711BE5}"/>
                  </a:ext>
                </a:extLst>
              </p:cNvPr>
              <p:cNvSpPr>
                <a:spLocks noChangeArrowheads="1"/>
              </p:cNvSpPr>
              <p:nvPr/>
            </p:nvSpPr>
            <p:spPr bwMode="auto">
              <a:xfrm>
                <a:off x="6496" y="12491"/>
                <a:ext cx="362" cy="315"/>
              </a:xfrm>
              <a:prstGeom prst="triangle">
                <a:avLst>
                  <a:gd name="adj" fmla="val 50000"/>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29" name="AutoShape 9">
                <a:extLst>
                  <a:ext uri="{FF2B5EF4-FFF2-40B4-BE49-F238E27FC236}">
                    <a16:creationId xmlns:a16="http://schemas.microsoft.com/office/drawing/2014/main" id="{B4C1BB4F-D21A-4BD1-AA66-D1878712EACD}"/>
                  </a:ext>
                </a:extLst>
              </p:cNvPr>
              <p:cNvSpPr>
                <a:spLocks noChangeArrowheads="1"/>
              </p:cNvSpPr>
              <p:nvPr/>
            </p:nvSpPr>
            <p:spPr bwMode="auto">
              <a:xfrm>
                <a:off x="2981" y="11398"/>
                <a:ext cx="362" cy="315"/>
              </a:xfrm>
              <a:prstGeom prst="triangle">
                <a:avLst>
                  <a:gd name="adj" fmla="val 50000"/>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0" name="AutoShape 10">
                <a:extLst>
                  <a:ext uri="{FF2B5EF4-FFF2-40B4-BE49-F238E27FC236}">
                    <a16:creationId xmlns:a16="http://schemas.microsoft.com/office/drawing/2014/main" id="{33FA1866-C1E2-4C2E-B7A4-6043DA464967}"/>
                  </a:ext>
                </a:extLst>
              </p:cNvPr>
              <p:cNvSpPr>
                <a:spLocks noChangeArrowheads="1"/>
              </p:cNvSpPr>
              <p:nvPr/>
            </p:nvSpPr>
            <p:spPr bwMode="auto">
              <a:xfrm>
                <a:off x="5085" y="11033"/>
                <a:ext cx="362" cy="315"/>
              </a:xfrm>
              <a:prstGeom prst="triangle">
                <a:avLst>
                  <a:gd name="adj" fmla="val 50000"/>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1" name="AutoShape 11">
                <a:extLst>
                  <a:ext uri="{FF2B5EF4-FFF2-40B4-BE49-F238E27FC236}">
                    <a16:creationId xmlns:a16="http://schemas.microsoft.com/office/drawing/2014/main" id="{9DAD764F-834E-4960-A3A5-4F9B828C519B}"/>
                  </a:ext>
                </a:extLst>
              </p:cNvPr>
              <p:cNvSpPr>
                <a:spLocks noChangeArrowheads="1"/>
              </p:cNvSpPr>
              <p:nvPr/>
            </p:nvSpPr>
            <p:spPr bwMode="auto">
              <a:xfrm>
                <a:off x="5046" y="11200"/>
                <a:ext cx="362" cy="315"/>
              </a:xfrm>
              <a:prstGeom prst="triangle">
                <a:avLst>
                  <a:gd name="adj" fmla="val 50000"/>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2" name="AutoShape 12">
                <a:extLst>
                  <a:ext uri="{FF2B5EF4-FFF2-40B4-BE49-F238E27FC236}">
                    <a16:creationId xmlns:a16="http://schemas.microsoft.com/office/drawing/2014/main" id="{25CFCB02-1316-40C2-8910-A9DE2B3B69B2}"/>
                  </a:ext>
                </a:extLst>
              </p:cNvPr>
              <p:cNvSpPr>
                <a:spLocks noChangeArrowheads="1"/>
              </p:cNvSpPr>
              <p:nvPr/>
            </p:nvSpPr>
            <p:spPr bwMode="auto">
              <a:xfrm>
                <a:off x="4927" y="11348"/>
                <a:ext cx="362" cy="315"/>
              </a:xfrm>
              <a:prstGeom prst="triangle">
                <a:avLst>
                  <a:gd name="adj" fmla="val 50000"/>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3" name="Oval 13">
                <a:extLst>
                  <a:ext uri="{FF2B5EF4-FFF2-40B4-BE49-F238E27FC236}">
                    <a16:creationId xmlns:a16="http://schemas.microsoft.com/office/drawing/2014/main" id="{43F0B236-D4BF-451F-91D6-C878EB956537}"/>
                  </a:ext>
                </a:extLst>
              </p:cNvPr>
              <p:cNvSpPr>
                <a:spLocks noChangeArrowheads="1"/>
              </p:cNvSpPr>
              <p:nvPr/>
            </p:nvSpPr>
            <p:spPr bwMode="auto">
              <a:xfrm>
                <a:off x="2910" y="11942"/>
                <a:ext cx="393" cy="39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4" name="AutoShape 14">
                <a:extLst>
                  <a:ext uri="{FF2B5EF4-FFF2-40B4-BE49-F238E27FC236}">
                    <a16:creationId xmlns:a16="http://schemas.microsoft.com/office/drawing/2014/main" id="{181ED399-0D10-4294-94AD-1A571A46FFB3}"/>
                  </a:ext>
                </a:extLst>
              </p:cNvPr>
              <p:cNvSpPr>
                <a:spLocks noChangeArrowheads="1"/>
              </p:cNvSpPr>
              <p:nvPr/>
            </p:nvSpPr>
            <p:spPr bwMode="auto">
              <a:xfrm>
                <a:off x="3986" y="10018"/>
                <a:ext cx="362" cy="315"/>
              </a:xfrm>
              <a:prstGeom prst="triangle">
                <a:avLst>
                  <a:gd name="adj" fmla="val 50000"/>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5" name="AutoShape 15">
                <a:extLst>
                  <a:ext uri="{FF2B5EF4-FFF2-40B4-BE49-F238E27FC236}">
                    <a16:creationId xmlns:a16="http://schemas.microsoft.com/office/drawing/2014/main" id="{2F53C302-A232-4E25-B2D4-3003D732FA52}"/>
                  </a:ext>
                </a:extLst>
              </p:cNvPr>
              <p:cNvSpPr>
                <a:spLocks noChangeArrowheads="1"/>
              </p:cNvSpPr>
              <p:nvPr/>
            </p:nvSpPr>
            <p:spPr bwMode="auto">
              <a:xfrm>
                <a:off x="4056" y="10587"/>
                <a:ext cx="362" cy="315"/>
              </a:xfrm>
              <a:prstGeom prst="triangle">
                <a:avLst>
                  <a:gd name="adj" fmla="val 50000"/>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6" name="AutoShape 16">
                <a:extLst>
                  <a:ext uri="{FF2B5EF4-FFF2-40B4-BE49-F238E27FC236}">
                    <a16:creationId xmlns:a16="http://schemas.microsoft.com/office/drawing/2014/main" id="{3BE29FB5-1075-4F64-93FA-E8C18D5F55EB}"/>
                  </a:ext>
                </a:extLst>
              </p:cNvPr>
              <p:cNvSpPr>
                <a:spLocks noChangeArrowheads="1"/>
              </p:cNvSpPr>
              <p:nvPr/>
            </p:nvSpPr>
            <p:spPr bwMode="auto">
              <a:xfrm>
                <a:off x="4788" y="10885"/>
                <a:ext cx="362" cy="315"/>
              </a:xfrm>
              <a:prstGeom prst="triangle">
                <a:avLst>
                  <a:gd name="adj" fmla="val 50000"/>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7" name="Oval 17">
                <a:extLst>
                  <a:ext uri="{FF2B5EF4-FFF2-40B4-BE49-F238E27FC236}">
                    <a16:creationId xmlns:a16="http://schemas.microsoft.com/office/drawing/2014/main" id="{56E556FF-FDA5-4558-A89D-C9905F490C65}"/>
                  </a:ext>
                </a:extLst>
              </p:cNvPr>
              <p:cNvSpPr>
                <a:spLocks noChangeArrowheads="1"/>
              </p:cNvSpPr>
              <p:nvPr/>
            </p:nvSpPr>
            <p:spPr bwMode="auto">
              <a:xfrm>
                <a:off x="5040" y="10902"/>
                <a:ext cx="299" cy="32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8" name="Oval 18">
                <a:extLst>
                  <a:ext uri="{FF2B5EF4-FFF2-40B4-BE49-F238E27FC236}">
                    <a16:creationId xmlns:a16="http://schemas.microsoft.com/office/drawing/2014/main" id="{D9125BF3-172E-4272-896F-90BF038F0A81}"/>
                  </a:ext>
                </a:extLst>
              </p:cNvPr>
              <p:cNvSpPr>
                <a:spLocks noChangeArrowheads="1"/>
              </p:cNvSpPr>
              <p:nvPr/>
            </p:nvSpPr>
            <p:spPr bwMode="auto">
              <a:xfrm>
                <a:off x="7176" y="9064"/>
                <a:ext cx="393" cy="39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39" name="Oval 19">
                <a:extLst>
                  <a:ext uri="{FF2B5EF4-FFF2-40B4-BE49-F238E27FC236}">
                    <a16:creationId xmlns:a16="http://schemas.microsoft.com/office/drawing/2014/main" id="{90A97AEE-23E7-4314-83C8-5E93575177B7}"/>
                  </a:ext>
                </a:extLst>
              </p:cNvPr>
              <p:cNvSpPr>
                <a:spLocks noChangeArrowheads="1"/>
              </p:cNvSpPr>
              <p:nvPr/>
            </p:nvSpPr>
            <p:spPr bwMode="auto">
              <a:xfrm>
                <a:off x="3986" y="11515"/>
                <a:ext cx="299" cy="32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sp>
            <p:nvSpPr>
              <p:cNvPr id="40" name="Oval 20">
                <a:extLst>
                  <a:ext uri="{FF2B5EF4-FFF2-40B4-BE49-F238E27FC236}">
                    <a16:creationId xmlns:a16="http://schemas.microsoft.com/office/drawing/2014/main" id="{BED66746-8547-49E0-B011-3E2BD520E8C0}"/>
                  </a:ext>
                </a:extLst>
              </p:cNvPr>
              <p:cNvSpPr>
                <a:spLocks noChangeArrowheads="1"/>
              </p:cNvSpPr>
              <p:nvPr/>
            </p:nvSpPr>
            <p:spPr bwMode="auto">
              <a:xfrm>
                <a:off x="3343" y="11756"/>
                <a:ext cx="299" cy="32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defRPr sz="2000">
                    <a:solidFill>
                      <a:schemeClr val="tx1"/>
                    </a:solidFill>
                    <a:latin typeface="Arial" panose="020B0604020202020204" pitchFamily="34" charset="0"/>
                    <a:cs typeface="Arial" panose="020B0604020202020204" pitchFamily="34" charset="0"/>
                  </a:defRPr>
                </a:lvl1pPr>
                <a:lvl2pPr marL="742950" indent="-285750" algn="l" eaLnBrk="0" hangingPunct="0">
                  <a:defRPr sz="2000">
                    <a:solidFill>
                      <a:schemeClr val="tx1"/>
                    </a:solidFill>
                    <a:latin typeface="Arial" panose="020B0604020202020204" pitchFamily="34" charset="0"/>
                    <a:cs typeface="Arial" panose="020B0604020202020204" pitchFamily="34" charset="0"/>
                  </a:defRPr>
                </a:lvl2pPr>
                <a:lvl3pPr marL="1143000" indent="-228600" algn="l" eaLnBrk="0" hangingPunct="0">
                  <a:defRPr sz="2000">
                    <a:solidFill>
                      <a:schemeClr val="tx1"/>
                    </a:solidFill>
                    <a:latin typeface="Arial" panose="020B0604020202020204" pitchFamily="34" charset="0"/>
                    <a:cs typeface="Arial" panose="020B0604020202020204" pitchFamily="34" charset="0"/>
                  </a:defRPr>
                </a:lvl3pPr>
                <a:lvl4pPr marL="1600200" indent="-228600" algn="l" eaLnBrk="0" hangingPunct="0">
                  <a:defRPr sz="2000">
                    <a:solidFill>
                      <a:schemeClr val="tx1"/>
                    </a:solidFill>
                    <a:latin typeface="Arial" panose="020B0604020202020204" pitchFamily="34" charset="0"/>
                    <a:cs typeface="Arial" panose="020B0604020202020204" pitchFamily="34" charset="0"/>
                  </a:defRPr>
                </a:lvl4pPr>
                <a:lvl5pPr marL="2057400" indent="-228600" algn="l"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hr-HR" altLang="sr-Latn-RS" sz="2400"/>
              </a:p>
            </p:txBody>
          </p:sp>
          <p:cxnSp>
            <p:nvCxnSpPr>
              <p:cNvPr id="41" name="AutoShape 21">
                <a:extLst>
                  <a:ext uri="{FF2B5EF4-FFF2-40B4-BE49-F238E27FC236}">
                    <a16:creationId xmlns:a16="http://schemas.microsoft.com/office/drawing/2014/main" id="{9B404037-9AB0-4FEB-9FEB-21A266BCF4B4}"/>
                  </a:ext>
                </a:extLst>
              </p:cNvPr>
              <p:cNvCxnSpPr>
                <a:cxnSpLocks noChangeShapeType="1"/>
              </p:cNvCxnSpPr>
              <p:nvPr/>
            </p:nvCxnSpPr>
            <p:spPr bwMode="auto">
              <a:xfrm flipH="1">
                <a:off x="3663" y="8758"/>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2" name="AutoShape 22">
                <a:extLst>
                  <a:ext uri="{FF2B5EF4-FFF2-40B4-BE49-F238E27FC236}">
                    <a16:creationId xmlns:a16="http://schemas.microsoft.com/office/drawing/2014/main" id="{5584D59C-E40F-4568-A486-1D7344D1C91D}"/>
                  </a:ext>
                </a:extLst>
              </p:cNvPr>
              <p:cNvCxnSpPr>
                <a:cxnSpLocks noChangeShapeType="1"/>
              </p:cNvCxnSpPr>
              <p:nvPr/>
            </p:nvCxnSpPr>
            <p:spPr bwMode="auto">
              <a:xfrm flipH="1">
                <a:off x="4029" y="9765"/>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3" name="AutoShape 23">
                <a:extLst>
                  <a:ext uri="{FF2B5EF4-FFF2-40B4-BE49-F238E27FC236}">
                    <a16:creationId xmlns:a16="http://schemas.microsoft.com/office/drawing/2014/main" id="{9ADFE994-F882-4430-A97E-54DC1C0F3178}"/>
                  </a:ext>
                </a:extLst>
              </p:cNvPr>
              <p:cNvCxnSpPr>
                <a:cxnSpLocks noChangeShapeType="1"/>
              </p:cNvCxnSpPr>
              <p:nvPr/>
            </p:nvCxnSpPr>
            <p:spPr bwMode="auto">
              <a:xfrm flipH="1">
                <a:off x="5085" y="12689"/>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4" name="AutoShape 24">
                <a:extLst>
                  <a:ext uri="{FF2B5EF4-FFF2-40B4-BE49-F238E27FC236}">
                    <a16:creationId xmlns:a16="http://schemas.microsoft.com/office/drawing/2014/main" id="{AA0CC21E-114E-4E9D-B41F-40C9B205141D}"/>
                  </a:ext>
                </a:extLst>
              </p:cNvPr>
              <p:cNvCxnSpPr>
                <a:cxnSpLocks noChangeShapeType="1"/>
              </p:cNvCxnSpPr>
              <p:nvPr/>
            </p:nvCxnSpPr>
            <p:spPr bwMode="auto">
              <a:xfrm flipH="1">
                <a:off x="7672" y="9173"/>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5" name="AutoShape 25">
                <a:extLst>
                  <a:ext uri="{FF2B5EF4-FFF2-40B4-BE49-F238E27FC236}">
                    <a16:creationId xmlns:a16="http://schemas.microsoft.com/office/drawing/2014/main" id="{C67DBECB-6BA1-4120-891F-9E9690FDDA34}"/>
                  </a:ext>
                </a:extLst>
              </p:cNvPr>
              <p:cNvCxnSpPr>
                <a:cxnSpLocks noChangeShapeType="1"/>
              </p:cNvCxnSpPr>
              <p:nvPr/>
            </p:nvCxnSpPr>
            <p:spPr bwMode="auto">
              <a:xfrm flipH="1">
                <a:off x="4963" y="12023"/>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6" name="AutoShape 26">
                <a:extLst>
                  <a:ext uri="{FF2B5EF4-FFF2-40B4-BE49-F238E27FC236}">
                    <a16:creationId xmlns:a16="http://schemas.microsoft.com/office/drawing/2014/main" id="{2E2BB2AE-7674-4F77-BEFF-21EF324973FA}"/>
                  </a:ext>
                </a:extLst>
              </p:cNvPr>
              <p:cNvCxnSpPr>
                <a:cxnSpLocks noChangeShapeType="1"/>
              </p:cNvCxnSpPr>
              <p:nvPr/>
            </p:nvCxnSpPr>
            <p:spPr bwMode="auto">
              <a:xfrm flipV="1">
                <a:off x="5957" y="9640"/>
                <a:ext cx="0" cy="275"/>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7" name="AutoShape 27">
                <a:extLst>
                  <a:ext uri="{FF2B5EF4-FFF2-40B4-BE49-F238E27FC236}">
                    <a16:creationId xmlns:a16="http://schemas.microsoft.com/office/drawing/2014/main" id="{1DE381D9-E71D-4156-9337-855CEBDCBE4A}"/>
                  </a:ext>
                </a:extLst>
              </p:cNvPr>
              <p:cNvCxnSpPr>
                <a:cxnSpLocks noChangeShapeType="1"/>
              </p:cNvCxnSpPr>
              <p:nvPr/>
            </p:nvCxnSpPr>
            <p:spPr bwMode="auto">
              <a:xfrm>
                <a:off x="3738" y="9522"/>
                <a:ext cx="1" cy="319"/>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 name="AutoShape 28">
                <a:extLst>
                  <a:ext uri="{FF2B5EF4-FFF2-40B4-BE49-F238E27FC236}">
                    <a16:creationId xmlns:a16="http://schemas.microsoft.com/office/drawing/2014/main" id="{68BE2278-F165-4E05-BA6D-21EF8FB39C9D}"/>
                  </a:ext>
                </a:extLst>
              </p:cNvPr>
              <p:cNvCxnSpPr>
                <a:cxnSpLocks noChangeShapeType="1"/>
              </p:cNvCxnSpPr>
              <p:nvPr/>
            </p:nvCxnSpPr>
            <p:spPr bwMode="auto">
              <a:xfrm flipV="1">
                <a:off x="6594" y="9297"/>
                <a:ext cx="0" cy="275"/>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 name="AutoShape 29">
                <a:extLst>
                  <a:ext uri="{FF2B5EF4-FFF2-40B4-BE49-F238E27FC236}">
                    <a16:creationId xmlns:a16="http://schemas.microsoft.com/office/drawing/2014/main" id="{4A9137E1-2792-4FB6-AA1E-F8B56C19AB7E}"/>
                  </a:ext>
                </a:extLst>
              </p:cNvPr>
              <p:cNvCxnSpPr>
                <a:cxnSpLocks noChangeShapeType="1"/>
              </p:cNvCxnSpPr>
              <p:nvPr/>
            </p:nvCxnSpPr>
            <p:spPr bwMode="auto">
              <a:xfrm flipV="1">
                <a:off x="7633" y="12531"/>
                <a:ext cx="0" cy="275"/>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 name="AutoShape 30">
                <a:extLst>
                  <a:ext uri="{FF2B5EF4-FFF2-40B4-BE49-F238E27FC236}">
                    <a16:creationId xmlns:a16="http://schemas.microsoft.com/office/drawing/2014/main" id="{E266D95A-8FF3-4D10-BFF8-EC33DADFC7CB}"/>
                  </a:ext>
                </a:extLst>
              </p:cNvPr>
              <p:cNvCxnSpPr>
                <a:cxnSpLocks noChangeShapeType="1"/>
              </p:cNvCxnSpPr>
              <p:nvPr/>
            </p:nvCxnSpPr>
            <p:spPr bwMode="auto">
              <a:xfrm>
                <a:off x="7057" y="12370"/>
                <a:ext cx="1" cy="319"/>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1" name="AutoShape 31">
                <a:extLst>
                  <a:ext uri="{FF2B5EF4-FFF2-40B4-BE49-F238E27FC236}">
                    <a16:creationId xmlns:a16="http://schemas.microsoft.com/office/drawing/2014/main" id="{5516D9E3-8814-44EB-B34D-478920D9CB4B}"/>
                  </a:ext>
                </a:extLst>
              </p:cNvPr>
              <p:cNvCxnSpPr>
                <a:cxnSpLocks noChangeShapeType="1"/>
              </p:cNvCxnSpPr>
              <p:nvPr/>
            </p:nvCxnSpPr>
            <p:spPr bwMode="auto">
              <a:xfrm>
                <a:off x="3985" y="11079"/>
                <a:ext cx="1" cy="319"/>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2" name="AutoShape 32">
                <a:extLst>
                  <a:ext uri="{FF2B5EF4-FFF2-40B4-BE49-F238E27FC236}">
                    <a16:creationId xmlns:a16="http://schemas.microsoft.com/office/drawing/2014/main" id="{CA08949E-84D7-42D2-A636-700F61960147}"/>
                  </a:ext>
                </a:extLst>
              </p:cNvPr>
              <p:cNvCxnSpPr>
                <a:cxnSpLocks noChangeShapeType="1"/>
              </p:cNvCxnSpPr>
              <p:nvPr/>
            </p:nvCxnSpPr>
            <p:spPr bwMode="auto">
              <a:xfrm>
                <a:off x="3343" y="11225"/>
                <a:ext cx="1" cy="319"/>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grpSp>
      </p:grpSp>
      <p:pic>
        <p:nvPicPr>
          <p:cNvPr id="54"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5360" y="286229"/>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08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9184" y="1196975"/>
            <a:ext cx="11808883"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Text Box 3"/>
          <p:cNvSpPr txBox="1">
            <a:spLocks noChangeArrowheads="1"/>
          </p:cNvSpPr>
          <p:nvPr/>
        </p:nvSpPr>
        <p:spPr bwMode="auto">
          <a:xfrm>
            <a:off x="1524000" y="3048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hr-HR" sz="3200" b="1" dirty="0">
                <a:solidFill>
                  <a:schemeClr val="accent6">
                    <a:lumMod val="75000"/>
                  </a:schemeClr>
                </a:solidFill>
                <a:latin typeface="Arial" panose="020B0604020202020204" pitchFamily="34" charset="0"/>
                <a:ea typeface="+mj-ea"/>
                <a:cs typeface="Arial" panose="020B0604020202020204" pitchFamily="34" charset="0"/>
              </a:rPr>
              <a:t>https://misportal.hcr.hr</a:t>
            </a:r>
          </a:p>
        </p:txBody>
      </p:sp>
      <p:sp>
        <p:nvSpPr>
          <p:cNvPr id="5" name="Text Box 3">
            <a:extLst>
              <a:ext uri="{FF2B5EF4-FFF2-40B4-BE49-F238E27FC236}">
                <a16:creationId xmlns:a16="http://schemas.microsoft.com/office/drawing/2014/main" id="{7BF41FF3-81D8-43B7-B4AE-A6325D334229}"/>
              </a:ext>
            </a:extLst>
          </p:cNvPr>
          <p:cNvSpPr txBox="1">
            <a:spLocks noChangeArrowheads="1"/>
          </p:cNvSpPr>
          <p:nvPr/>
        </p:nvSpPr>
        <p:spPr bwMode="auto">
          <a:xfrm>
            <a:off x="3207240" y="5157192"/>
            <a:ext cx="6144685" cy="790088"/>
          </a:xfrm>
          <a:prstGeom prst="rect">
            <a:avLst/>
          </a:prstGeom>
          <a:solidFill>
            <a:schemeClr val="bg1"/>
          </a:solidFill>
          <a:ln>
            <a:solidFill>
              <a:schemeClr val="accent3"/>
            </a:solidFill>
          </a:ln>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867" b="1" dirty="0">
                <a:solidFill>
                  <a:srgbClr val="002060"/>
                </a:solidFill>
                <a:latin typeface="+mn-lt"/>
                <a:cs typeface="Arial"/>
              </a:rPr>
              <a:t>2007. MIS-PORTAL project beginning</a:t>
            </a:r>
          </a:p>
          <a:p>
            <a:pPr algn="ctr" eaLnBrk="1" hangingPunct="1"/>
            <a:endParaRPr lang="en-US" sz="800" b="1" dirty="0">
              <a:solidFill>
                <a:srgbClr val="002060"/>
              </a:solidFill>
              <a:latin typeface="+mn-lt"/>
              <a:cs typeface="Arial"/>
            </a:endParaRPr>
          </a:p>
          <a:p>
            <a:pPr algn="ctr" eaLnBrk="1" hangingPunct="1"/>
            <a:r>
              <a:rPr lang="en-US" sz="1867" b="1" dirty="0">
                <a:solidFill>
                  <a:srgbClr val="002060"/>
                </a:solidFill>
                <a:latin typeface="+mn-lt"/>
                <a:cs typeface="Arial"/>
              </a:rPr>
              <a:t>- Kingdom of Norway donation</a:t>
            </a:r>
          </a:p>
        </p:txBody>
      </p:sp>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360" y="286229"/>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4319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t="4057" r="5122" b="20638"/>
          <a:stretch>
            <a:fillRect/>
          </a:stretch>
        </p:blipFill>
        <p:spPr bwMode="auto">
          <a:xfrm>
            <a:off x="47328" y="80628"/>
            <a:ext cx="12001333" cy="661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339" y="80628"/>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1121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G_20190115_131036">
            <a:extLst>
              <a:ext uri="{FF2B5EF4-FFF2-40B4-BE49-F238E27FC236}">
                <a16:creationId xmlns:a16="http://schemas.microsoft.com/office/drawing/2014/main" id="{F3C245BD-6338-4089-8011-33156E145F1A}"/>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98968" y="1058333"/>
            <a:ext cx="3647017" cy="547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descr="IMG_20190115_131057">
            <a:extLst>
              <a:ext uri="{FF2B5EF4-FFF2-40B4-BE49-F238E27FC236}">
                <a16:creationId xmlns:a16="http://schemas.microsoft.com/office/drawing/2014/main" id="{5EBA6BA1-6D80-4B80-9AC9-857205120448}"/>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78818" y="1058333"/>
            <a:ext cx="3744383" cy="547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IMG_20190115_131135">
            <a:extLst>
              <a:ext uri="{FF2B5EF4-FFF2-40B4-BE49-F238E27FC236}">
                <a16:creationId xmlns:a16="http://schemas.microsoft.com/office/drawing/2014/main" id="{0E6C062A-7E04-4FEF-9CEA-B9BC4B457B1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058151" y="1058333"/>
            <a:ext cx="3871383" cy="547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50500EB-FBB8-4B8A-AB31-B8163D8176EE}"/>
              </a:ext>
            </a:extLst>
          </p:cNvPr>
          <p:cNvSpPr/>
          <p:nvPr/>
        </p:nvSpPr>
        <p:spPr>
          <a:xfrm>
            <a:off x="2427355" y="189539"/>
            <a:ext cx="7585923" cy="584775"/>
          </a:xfrm>
          <a:prstGeom prst="rect">
            <a:avLst/>
          </a:prstGeom>
        </p:spPr>
        <p:txBody>
          <a:bodyPr wrap="none">
            <a:spAutoFit/>
          </a:bodyPr>
          <a:lstStyle/>
          <a:p>
            <a:pPr>
              <a:defRPr/>
            </a:pPr>
            <a:r>
              <a:rPr lang="hr-HR" sz="32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MOBILE APPLICATION  -  MINEFIELD.info.hr </a:t>
            </a:r>
            <a:endParaRPr lang="hr-HR" sz="3200" b="1" dirty="0">
              <a:solidFill>
                <a:schemeClr val="accent6">
                  <a:lumMod val="75000"/>
                </a:schemeClr>
              </a:solidFill>
              <a:effectLst>
                <a:outerShdw blurRad="38100" dist="38100" dir="2700000" algn="tl">
                  <a:srgbClr val="000000">
                    <a:alpha val="43137"/>
                  </a:srgbClr>
                </a:outerShdw>
              </a:effectLst>
            </a:endParaRPr>
          </a:p>
        </p:txBody>
      </p:sp>
      <p:pic>
        <p:nvPicPr>
          <p:cNvPr id="2" name="Picture 2">
            <a:extLst>
              <a:ext uri="{FF2B5EF4-FFF2-40B4-BE49-F238E27FC236}">
                <a16:creationId xmlns:a16="http://schemas.microsoft.com/office/drawing/2014/main" id="{EFA04415-3740-1A85-EB4E-B3C3A1DF63C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68674" y="80380"/>
            <a:ext cx="603683" cy="70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3445" y="260649"/>
            <a:ext cx="10465163" cy="461665"/>
          </a:xfrm>
          <a:prstGeom prst="rect">
            <a:avLst/>
          </a:prstGeom>
        </p:spPr>
        <p:txBody>
          <a:bodyPr wrap="square">
            <a:spAutoFit/>
          </a:bodyPr>
          <a:lstStyle/>
          <a:p>
            <a:pPr algn="ctr">
              <a:lnSpc>
                <a:spcPct val="100000"/>
              </a:lnSpc>
            </a:pPr>
            <a:r>
              <a:rPr lang="hr-HR" sz="2400" b="1" dirty="0">
                <a:solidFill>
                  <a:schemeClr val="accent6">
                    <a:lumMod val="75000"/>
                  </a:schemeClr>
                </a:solidFill>
                <a:latin typeface="Arial" panose="020B0604020202020204" pitchFamily="34" charset="0"/>
                <a:cs typeface="Arial" panose="020B0604020202020204" pitchFamily="34" charset="0"/>
              </a:rPr>
              <a:t>FINANCING OF MINE ACTION IN THE REPUBLIC OF CROATIA – 2023</a:t>
            </a:r>
          </a:p>
        </p:txBody>
      </p:sp>
      <p:sp>
        <p:nvSpPr>
          <p:cNvPr id="4" name="TextBox 3"/>
          <p:cNvSpPr txBox="1"/>
          <p:nvPr/>
        </p:nvSpPr>
        <p:spPr>
          <a:xfrm>
            <a:off x="7536160" y="1429121"/>
            <a:ext cx="4320480" cy="1938992"/>
          </a:xfrm>
          <a:prstGeom prst="rect">
            <a:avLst/>
          </a:prstGeom>
          <a:noFill/>
        </p:spPr>
        <p:txBody>
          <a:bodyPr wrap="square" rtlCol="0">
            <a:spAutoFit/>
          </a:bodyPr>
          <a:lstStyle/>
          <a:p>
            <a:pPr algn="just"/>
            <a:r>
              <a:rPr lang="en-US" sz="2000" b="1" dirty="0">
                <a:solidFill>
                  <a:schemeClr val="accent6">
                    <a:lumMod val="75000"/>
                  </a:schemeClr>
                </a:solidFill>
              </a:rPr>
              <a:t>Total funds</a:t>
            </a:r>
            <a:r>
              <a:rPr lang="hr-HR" sz="2000" b="1" dirty="0">
                <a:solidFill>
                  <a:schemeClr val="accent6">
                    <a:lumMod val="75000"/>
                  </a:schemeClr>
                </a:solidFill>
              </a:rPr>
              <a:t>:</a:t>
            </a:r>
            <a:r>
              <a:rPr lang="en-US" sz="2000" b="1" dirty="0">
                <a:solidFill>
                  <a:schemeClr val="accent6">
                    <a:lumMod val="75000"/>
                  </a:schemeClr>
                </a:solidFill>
              </a:rPr>
              <a:t> 1998-202</a:t>
            </a:r>
            <a:r>
              <a:rPr lang="hr-HR" sz="2000" b="1" dirty="0">
                <a:solidFill>
                  <a:schemeClr val="accent6">
                    <a:lumMod val="75000"/>
                  </a:schemeClr>
                </a:solidFill>
              </a:rPr>
              <a:t>3 </a:t>
            </a:r>
            <a:r>
              <a:rPr lang="en-US" sz="2000" b="1" dirty="0">
                <a:solidFill>
                  <a:schemeClr val="accent6">
                    <a:lumMod val="75000"/>
                  </a:schemeClr>
                </a:solidFill>
              </a:rPr>
              <a:t>reached approx. € </a:t>
            </a:r>
            <a:r>
              <a:rPr lang="hr-HR" sz="2000" b="1" dirty="0">
                <a:solidFill>
                  <a:schemeClr val="accent6">
                    <a:lumMod val="75000"/>
                  </a:schemeClr>
                </a:solidFill>
              </a:rPr>
              <a:t>1.01 </a:t>
            </a:r>
            <a:r>
              <a:rPr lang="hr-HR" sz="2000" b="1" dirty="0" err="1">
                <a:solidFill>
                  <a:schemeClr val="accent6">
                    <a:lumMod val="75000"/>
                  </a:schemeClr>
                </a:solidFill>
              </a:rPr>
              <a:t>bn</a:t>
            </a:r>
            <a:r>
              <a:rPr lang="hr-HR" sz="2000" b="1" dirty="0">
                <a:solidFill>
                  <a:schemeClr val="accent6">
                    <a:lumMod val="75000"/>
                  </a:schemeClr>
                </a:solidFill>
              </a:rPr>
              <a:t>;</a:t>
            </a:r>
          </a:p>
          <a:p>
            <a:pPr algn="just"/>
            <a:endParaRPr lang="hr-HR" sz="2000" b="1" dirty="0">
              <a:solidFill>
                <a:schemeClr val="accent6">
                  <a:lumMod val="75000"/>
                </a:schemeClr>
              </a:solidFill>
            </a:endParaRPr>
          </a:p>
          <a:p>
            <a:pPr algn="just"/>
            <a:r>
              <a:rPr lang="hr-HR" sz="2000" b="1" dirty="0">
                <a:solidFill>
                  <a:schemeClr val="accent6">
                    <a:lumMod val="75000"/>
                  </a:schemeClr>
                </a:solidFill>
              </a:rPr>
              <a:t>o</a:t>
            </a:r>
            <a:r>
              <a:rPr lang="en-US" sz="2000" b="1" dirty="0" err="1">
                <a:solidFill>
                  <a:schemeClr val="accent6">
                    <a:lumMod val="75000"/>
                  </a:schemeClr>
                </a:solidFill>
              </a:rPr>
              <a:t>ut</a:t>
            </a:r>
            <a:r>
              <a:rPr lang="en-US" sz="2000" b="1" dirty="0">
                <a:solidFill>
                  <a:schemeClr val="accent6">
                    <a:lumMod val="75000"/>
                  </a:schemeClr>
                </a:solidFill>
              </a:rPr>
              <a:t> of which  roughly  €1</a:t>
            </a:r>
            <a:r>
              <a:rPr lang="hr-HR" sz="2000" b="1" dirty="0">
                <a:solidFill>
                  <a:schemeClr val="accent6">
                    <a:lumMod val="75000"/>
                  </a:schemeClr>
                </a:solidFill>
              </a:rPr>
              <a:t>98.4 </a:t>
            </a:r>
            <a:r>
              <a:rPr lang="en-US" sz="2000" b="1" dirty="0">
                <a:solidFill>
                  <a:schemeClr val="accent6">
                    <a:lumMod val="75000"/>
                  </a:schemeClr>
                </a:solidFill>
              </a:rPr>
              <a:t>mil or </a:t>
            </a:r>
            <a:r>
              <a:rPr lang="hr-HR" sz="2000" b="1" dirty="0">
                <a:solidFill>
                  <a:schemeClr val="accent6">
                    <a:lumMod val="75000"/>
                  </a:schemeClr>
                </a:solidFill>
              </a:rPr>
              <a:t> </a:t>
            </a:r>
            <a:r>
              <a:rPr lang="hr-HR" sz="2000" b="1" dirty="0" err="1">
                <a:solidFill>
                  <a:schemeClr val="accent6">
                    <a:lumMod val="75000"/>
                  </a:schemeClr>
                </a:solidFill>
              </a:rPr>
              <a:t>approx</a:t>
            </a:r>
            <a:r>
              <a:rPr lang="hr-HR" sz="2000" b="1" dirty="0">
                <a:solidFill>
                  <a:schemeClr val="accent6">
                    <a:lumMod val="75000"/>
                  </a:schemeClr>
                </a:solidFill>
              </a:rPr>
              <a:t>. </a:t>
            </a:r>
            <a:r>
              <a:rPr lang="en-US" sz="2000" b="1" dirty="0">
                <a:solidFill>
                  <a:schemeClr val="accent6">
                    <a:lumMod val="75000"/>
                  </a:schemeClr>
                </a:solidFill>
              </a:rPr>
              <a:t>20% came from the various EU sources</a:t>
            </a:r>
          </a:p>
        </p:txBody>
      </p:sp>
      <p:sp>
        <p:nvSpPr>
          <p:cNvPr id="5" name="TextBox 4"/>
          <p:cNvSpPr txBox="1"/>
          <p:nvPr/>
        </p:nvSpPr>
        <p:spPr>
          <a:xfrm>
            <a:off x="7607258" y="3891202"/>
            <a:ext cx="4320480" cy="124162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hr-HR" sz="1867" b="1" dirty="0">
                <a:solidFill>
                  <a:schemeClr val="accent6"/>
                </a:solidFill>
              </a:rPr>
              <a:t>National budget funding includes the financing from various state owned companies or public companies as well</a:t>
            </a:r>
            <a:endParaRPr lang="en-US" sz="1867" b="1" dirty="0">
              <a:solidFill>
                <a:schemeClr val="accent6"/>
              </a:solidFill>
            </a:endParaRPr>
          </a:p>
        </p:txBody>
      </p:sp>
      <p:pic>
        <p:nvPicPr>
          <p:cNvPr id="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360" y="286229"/>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03" y="1563414"/>
            <a:ext cx="6617453" cy="406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53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sz="quarter" idx="4294967295"/>
          </p:nvPr>
        </p:nvSpPr>
        <p:spPr>
          <a:xfrm>
            <a:off x="1679509" y="155492"/>
            <a:ext cx="8640960" cy="747713"/>
          </a:xfrm>
        </p:spPr>
        <p:txBody>
          <a:bodyPr>
            <a:noAutofit/>
          </a:bodyPr>
          <a:lstStyle/>
          <a:p>
            <a:pPr algn="ctr">
              <a:defRPr/>
            </a:pPr>
            <a:r>
              <a:rPr lang="hr-HR" altLang="en-US" sz="2400" b="1" dirty="0">
                <a:solidFill>
                  <a:schemeClr val="accent6">
                    <a:lumMod val="75000"/>
                  </a:schemeClr>
                </a:solidFill>
                <a:latin typeface="Arial" panose="020B0604020202020204" pitchFamily="34" charset="0"/>
                <a:cs typeface="Arial" panose="020B0604020202020204" pitchFamily="34" charset="0"/>
              </a:rPr>
              <a:t>MINE RISK EDUCATION </a:t>
            </a:r>
            <a:r>
              <a:rPr lang="hr-HR" altLang="en-US" sz="2400" b="1" dirty="0" err="1">
                <a:solidFill>
                  <a:schemeClr val="accent6">
                    <a:lumMod val="75000"/>
                  </a:schemeClr>
                </a:solidFill>
                <a:latin typeface="Arial" panose="020B0604020202020204" pitchFamily="34" charset="0"/>
                <a:cs typeface="Arial" panose="020B0604020202020204" pitchFamily="34" charset="0"/>
              </a:rPr>
              <a:t>and</a:t>
            </a:r>
            <a:r>
              <a:rPr lang="hr-HR" altLang="en-US" sz="2400" b="1" dirty="0">
                <a:solidFill>
                  <a:schemeClr val="accent6">
                    <a:lumMod val="75000"/>
                  </a:schemeClr>
                </a:solidFill>
                <a:latin typeface="Arial" panose="020B0604020202020204" pitchFamily="34" charset="0"/>
                <a:cs typeface="Arial" panose="020B0604020202020204" pitchFamily="34" charset="0"/>
              </a:rPr>
              <a:t> VICTIM ASSISTANCE</a:t>
            </a:r>
          </a:p>
        </p:txBody>
      </p:sp>
      <p:sp>
        <p:nvSpPr>
          <p:cNvPr id="10" name="Text Box 3"/>
          <p:cNvSpPr txBox="1">
            <a:spLocks noChangeArrowheads="1"/>
          </p:cNvSpPr>
          <p:nvPr/>
        </p:nvSpPr>
        <p:spPr bwMode="auto">
          <a:xfrm>
            <a:off x="431371" y="1124744"/>
            <a:ext cx="5664629" cy="2678234"/>
          </a:xfrm>
          <a:prstGeom prst="rect">
            <a:avLst/>
          </a:prstGeom>
          <a:solidFill>
            <a:schemeClr val="bg2">
              <a:lumMod val="40000"/>
              <a:lumOff val="60000"/>
            </a:schemeClr>
          </a:solidFill>
          <a:ln>
            <a:solidFill>
              <a:schemeClr val="tx2"/>
            </a:solidFill>
          </a:ln>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867" b="1" dirty="0">
                <a:solidFill>
                  <a:schemeClr val="tx2"/>
                </a:solidFill>
                <a:latin typeface="+mj-lt"/>
              </a:rPr>
              <a:t>ASSISTANCE </a:t>
            </a:r>
            <a:endParaRPr lang="hr-HR" sz="1867" b="1" dirty="0">
              <a:solidFill>
                <a:schemeClr val="tx2"/>
              </a:solidFill>
              <a:latin typeface="+mj-lt"/>
            </a:endParaRPr>
          </a:p>
          <a:p>
            <a:pPr eaLnBrk="1" hangingPunct="1"/>
            <a:r>
              <a:rPr lang="en-US" sz="1867" dirty="0">
                <a:solidFill>
                  <a:schemeClr val="tx2"/>
                </a:solidFill>
                <a:latin typeface="+mj-lt"/>
              </a:rPr>
              <a:t>- Emergency medical service</a:t>
            </a:r>
          </a:p>
          <a:p>
            <a:pPr eaLnBrk="1" hangingPunct="1"/>
            <a:r>
              <a:rPr lang="en-US" sz="1867" dirty="0">
                <a:solidFill>
                  <a:schemeClr val="tx2"/>
                </a:solidFill>
                <a:latin typeface="+mj-lt"/>
              </a:rPr>
              <a:t>- Permanent medical aid</a:t>
            </a:r>
          </a:p>
          <a:p>
            <a:pPr eaLnBrk="1" hangingPunct="1"/>
            <a:r>
              <a:rPr lang="en-US" sz="1867" dirty="0">
                <a:solidFill>
                  <a:schemeClr val="tx2"/>
                </a:solidFill>
                <a:latin typeface="+mj-lt"/>
              </a:rPr>
              <a:t>- Rehabilitation, prostheses, orthopedic aids</a:t>
            </a:r>
          </a:p>
          <a:p>
            <a:pPr eaLnBrk="1" hangingPunct="1"/>
            <a:r>
              <a:rPr lang="en-US" sz="1867" dirty="0">
                <a:solidFill>
                  <a:schemeClr val="tx2"/>
                </a:solidFill>
                <a:latin typeface="+mj-lt"/>
              </a:rPr>
              <a:t>- Psychological and social care</a:t>
            </a:r>
          </a:p>
          <a:p>
            <a:pPr eaLnBrk="1" hangingPunct="1"/>
            <a:r>
              <a:rPr lang="en-US" sz="1867" dirty="0">
                <a:solidFill>
                  <a:schemeClr val="tx2"/>
                </a:solidFill>
                <a:latin typeface="+mj-lt"/>
              </a:rPr>
              <a:t>- Employment and economic integration</a:t>
            </a:r>
          </a:p>
          <a:p>
            <a:pPr eaLnBrk="1" hangingPunct="1"/>
            <a:r>
              <a:rPr lang="en-US" sz="1867" dirty="0">
                <a:solidFill>
                  <a:schemeClr val="tx2"/>
                </a:solidFill>
                <a:latin typeface="+mj-lt"/>
              </a:rPr>
              <a:t>- Legislation and raising awareness</a:t>
            </a:r>
          </a:p>
          <a:p>
            <a:pPr eaLnBrk="1" hangingPunct="1"/>
            <a:r>
              <a:rPr lang="en-US" sz="1867" dirty="0">
                <a:solidFill>
                  <a:schemeClr val="tx2"/>
                </a:solidFill>
                <a:latin typeface="+mj-lt"/>
              </a:rPr>
              <a:t>- Access to public services</a:t>
            </a:r>
          </a:p>
          <a:p>
            <a:pPr eaLnBrk="1" hangingPunct="1"/>
            <a:r>
              <a:rPr lang="en-US" sz="1867" dirty="0">
                <a:solidFill>
                  <a:schemeClr val="tx2"/>
                </a:solidFill>
                <a:latin typeface="+mj-lt"/>
              </a:rPr>
              <a:t>- Establishing a database</a:t>
            </a:r>
            <a:endParaRPr lang="sv-SE" sz="1867" dirty="0">
              <a:solidFill>
                <a:schemeClr val="tx2"/>
              </a:solidFill>
              <a:latin typeface="+mj-lt"/>
            </a:endParaRPr>
          </a:p>
        </p:txBody>
      </p:sp>
      <p:sp>
        <p:nvSpPr>
          <p:cNvPr id="12" name="Text Box 3"/>
          <p:cNvSpPr txBox="1">
            <a:spLocks noChangeArrowheads="1"/>
          </p:cNvSpPr>
          <p:nvPr/>
        </p:nvSpPr>
        <p:spPr bwMode="auto">
          <a:xfrm>
            <a:off x="6384032" y="1171510"/>
            <a:ext cx="5583065" cy="1816266"/>
          </a:xfrm>
          <a:prstGeom prst="rect">
            <a:avLst/>
          </a:prstGeom>
          <a:solidFill>
            <a:schemeClr val="bg2">
              <a:lumMod val="40000"/>
              <a:lumOff val="60000"/>
            </a:schemeClr>
          </a:solidFill>
          <a:ln>
            <a:solidFill>
              <a:schemeClr val="tx2"/>
            </a:solidFill>
          </a:ln>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867" b="1" dirty="0">
                <a:solidFill>
                  <a:schemeClr val="tx2"/>
                </a:solidFill>
                <a:latin typeface="+mj-lt"/>
              </a:rPr>
              <a:t>EDUCATION</a:t>
            </a:r>
          </a:p>
          <a:p>
            <a:pPr eaLnBrk="1" hangingPunct="1"/>
            <a:r>
              <a:rPr lang="en-US" sz="1867" dirty="0">
                <a:solidFill>
                  <a:schemeClr val="tx2"/>
                </a:solidFill>
                <a:latin typeface="+mj-lt"/>
              </a:rPr>
              <a:t>- Educational Programs regarding Mine risk</a:t>
            </a:r>
          </a:p>
          <a:p>
            <a:pPr eaLnBrk="1" hangingPunct="1"/>
            <a:r>
              <a:rPr lang="en-US" sz="1867" dirty="0">
                <a:solidFill>
                  <a:schemeClr val="tx2"/>
                </a:solidFill>
                <a:latin typeface="+mj-lt"/>
              </a:rPr>
              <a:t>- Integrated methodology toward</a:t>
            </a:r>
            <a:r>
              <a:rPr lang="hr-HR" sz="1867" dirty="0">
                <a:solidFill>
                  <a:schemeClr val="tx2"/>
                </a:solidFill>
                <a:latin typeface="+mj-lt"/>
              </a:rPr>
              <a:t>s</a:t>
            </a:r>
            <a:r>
              <a:rPr lang="en-US" sz="1867" dirty="0">
                <a:solidFill>
                  <a:schemeClr val="tx2"/>
                </a:solidFill>
                <a:latin typeface="+mj-lt"/>
              </a:rPr>
              <a:t> mine problem solution</a:t>
            </a:r>
          </a:p>
          <a:p>
            <a:pPr eaLnBrk="1" hangingPunct="1"/>
            <a:r>
              <a:rPr lang="en-US" sz="1867" dirty="0">
                <a:solidFill>
                  <a:schemeClr val="tx2"/>
                </a:solidFill>
                <a:latin typeface="+mj-lt"/>
              </a:rPr>
              <a:t>- Promotional activities</a:t>
            </a:r>
          </a:p>
          <a:p>
            <a:pPr eaLnBrk="1" hangingPunct="1"/>
            <a:r>
              <a:rPr lang="en-US" sz="1867" dirty="0">
                <a:solidFill>
                  <a:schemeClr val="tx2"/>
                </a:solidFill>
                <a:latin typeface="+mj-lt"/>
              </a:rPr>
              <a:t>- Media campaigns</a:t>
            </a:r>
            <a:endParaRPr lang="sv-SE" sz="1867" dirty="0">
              <a:solidFill>
                <a:schemeClr val="tx2"/>
              </a:solidFill>
              <a:latin typeface="+mj-lt"/>
            </a:endParaRPr>
          </a:p>
        </p:txBody>
      </p:sp>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84033" y="3332991"/>
            <a:ext cx="558306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1374" y="4024517"/>
            <a:ext cx="3733749" cy="257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79778" y="3997317"/>
            <a:ext cx="3262055" cy="257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1BDF46BD-8E2C-42FD-AF77-942D26CF51E8}"/>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68674" y="80379"/>
            <a:ext cx="723737" cy="84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6909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a:off x="4762608" y="2113096"/>
            <a:ext cx="2065905" cy="3503667"/>
          </a:xfrm>
          <a:prstGeom prst="downArrow">
            <a:avLst/>
          </a:prstGeom>
          <a:solidFill>
            <a:srgbClr val="FF9900">
              <a:alpha val="19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1171077" y="333149"/>
            <a:ext cx="10362464" cy="461665"/>
          </a:xfrm>
          <a:prstGeom prst="rect">
            <a:avLst/>
          </a:prstGeom>
        </p:spPr>
        <p:txBody>
          <a:bodyPr wrap="square">
            <a:spAutoFit/>
          </a:bodyPr>
          <a:lstStyle/>
          <a:p>
            <a:pPr algn="ctr">
              <a:lnSpc>
                <a:spcPct val="100000"/>
              </a:lnSpc>
            </a:pPr>
            <a:r>
              <a:rPr lang="hr-HR" sz="2400" b="1" dirty="0">
                <a:solidFill>
                  <a:schemeClr val="accent6">
                    <a:lumMod val="75000"/>
                  </a:schemeClr>
                </a:solidFill>
                <a:latin typeface="Arial" panose="020B0604020202020204" pitchFamily="34" charset="0"/>
                <a:cs typeface="Arial" panose="020B0604020202020204" pitchFamily="34" charset="0"/>
              </a:rPr>
              <a:t>MINE ACTION SYSTEM IN THE REPUBLIC OF CROATIA</a:t>
            </a:r>
          </a:p>
        </p:txBody>
      </p:sp>
      <p:grpSp>
        <p:nvGrpSpPr>
          <p:cNvPr id="5" name="Group 4"/>
          <p:cNvGrpSpPr/>
          <p:nvPr/>
        </p:nvGrpSpPr>
        <p:grpSpPr>
          <a:xfrm>
            <a:off x="534113" y="1241237"/>
            <a:ext cx="10177133" cy="5226728"/>
            <a:chOff x="1475655" y="687929"/>
            <a:chExt cx="6011347" cy="4363087"/>
          </a:xfrm>
        </p:grpSpPr>
        <p:sp>
          <p:nvSpPr>
            <p:cNvPr id="23" name="Flowchart: Connector 22"/>
            <p:cNvSpPr/>
            <p:nvPr/>
          </p:nvSpPr>
          <p:spPr>
            <a:xfrm>
              <a:off x="1475655" y="687929"/>
              <a:ext cx="6011347" cy="4363087"/>
            </a:xfrm>
            <a:prstGeom prst="flowChartConnector">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33" dirty="0"/>
            </a:p>
          </p:txBody>
        </p:sp>
        <p:sp>
          <p:nvSpPr>
            <p:cNvPr id="25" name="Oval 24"/>
            <p:cNvSpPr/>
            <p:nvPr/>
          </p:nvSpPr>
          <p:spPr>
            <a:xfrm>
              <a:off x="2052068" y="3420712"/>
              <a:ext cx="1175166" cy="868225"/>
            </a:xfrm>
            <a:prstGeom prst="ellipse">
              <a:avLst/>
            </a:prstGeom>
            <a:no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n-US" sz="1333" b="1" dirty="0"/>
                <a:t>Trade Unions and Employers' Associations</a:t>
              </a:r>
              <a:endParaRPr lang="hr-HR" sz="1333" b="1" dirty="0"/>
            </a:p>
          </p:txBody>
        </p:sp>
        <p:sp>
          <p:nvSpPr>
            <p:cNvPr id="26" name="Oval 25"/>
            <p:cNvSpPr/>
            <p:nvPr/>
          </p:nvSpPr>
          <p:spPr>
            <a:xfrm>
              <a:off x="3176978" y="4548500"/>
              <a:ext cx="964084" cy="263620"/>
            </a:xfrm>
            <a:prstGeom prst="ellipse">
              <a:avLst/>
            </a:prstGeom>
            <a:no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hr-HR" sz="1333" b="1" dirty="0"/>
                <a:t>EU        UN</a:t>
              </a:r>
            </a:p>
          </p:txBody>
        </p:sp>
        <p:sp>
          <p:nvSpPr>
            <p:cNvPr id="27" name="Oval 26"/>
            <p:cNvSpPr/>
            <p:nvPr/>
          </p:nvSpPr>
          <p:spPr>
            <a:xfrm>
              <a:off x="1727337" y="2481230"/>
              <a:ext cx="1223012" cy="787281"/>
            </a:xfrm>
            <a:prstGeom prst="ellipse">
              <a:avLst/>
            </a:prstGeom>
            <a:no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n-US" sz="1333" b="1" dirty="0"/>
                <a:t>Local (regional) self-government Units</a:t>
              </a:r>
            </a:p>
          </p:txBody>
        </p:sp>
        <p:sp>
          <p:nvSpPr>
            <p:cNvPr id="28" name="Oval 27"/>
            <p:cNvSpPr/>
            <p:nvPr/>
          </p:nvSpPr>
          <p:spPr>
            <a:xfrm>
              <a:off x="5377306" y="3943143"/>
              <a:ext cx="778869" cy="474447"/>
            </a:xfrm>
            <a:prstGeom prst="ellipse">
              <a:avLst/>
            </a:prstGeom>
            <a:no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hr-HR" sz="1333" b="1" dirty="0"/>
                <a:t>General </a:t>
              </a:r>
              <a:r>
                <a:rPr lang="hr-HR" sz="1333" b="1" dirty="0" err="1"/>
                <a:t>Public</a:t>
              </a:r>
              <a:endParaRPr lang="hr-HR" sz="1333" b="1" dirty="0"/>
            </a:p>
          </p:txBody>
        </p:sp>
        <p:graphicFrame>
          <p:nvGraphicFramePr>
            <p:cNvPr id="29" name="Content Placeholder 5"/>
            <p:cNvGraphicFramePr>
              <a:graphicFrameLocks/>
            </p:cNvGraphicFramePr>
            <p:nvPr>
              <p:extLst>
                <p:ext uri="{D42A27DB-BD31-4B8C-83A1-F6EECF244321}">
                  <p14:modId xmlns:p14="http://schemas.microsoft.com/office/powerpoint/2010/main" val="493016647"/>
                </p:ext>
              </p:extLst>
            </p:nvPr>
          </p:nvGraphicFramePr>
          <p:xfrm>
            <a:off x="1909723" y="843145"/>
            <a:ext cx="5419026" cy="386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Oval 29"/>
            <p:cNvSpPr/>
            <p:nvPr/>
          </p:nvSpPr>
          <p:spPr>
            <a:xfrm>
              <a:off x="6038575" y="3374914"/>
              <a:ext cx="1014359" cy="436928"/>
            </a:xfrm>
            <a:prstGeom prst="ellipse">
              <a:avLst/>
            </a:prstGeom>
            <a:no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hr-HR" sz="1333" b="1" dirty="0" err="1"/>
                <a:t>NGOs</a:t>
              </a:r>
              <a:endParaRPr lang="hr-HR" sz="1333" b="1" dirty="0"/>
            </a:p>
          </p:txBody>
        </p:sp>
        <p:sp>
          <p:nvSpPr>
            <p:cNvPr id="31" name="Oval 30"/>
            <p:cNvSpPr/>
            <p:nvPr/>
          </p:nvSpPr>
          <p:spPr>
            <a:xfrm>
              <a:off x="4709847" y="4548499"/>
              <a:ext cx="834077" cy="266468"/>
            </a:xfrm>
            <a:prstGeom prst="ellipse">
              <a:avLst/>
            </a:prstGeom>
            <a:no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lstStyle/>
            <a:p>
              <a:pPr algn="ctr"/>
              <a:r>
                <a:rPr lang="hr-HR" sz="1333" b="1" dirty="0" err="1"/>
                <a:t>Media</a:t>
              </a:r>
              <a:endParaRPr lang="hr-HR" sz="1333" b="1" dirty="0"/>
            </a:p>
          </p:txBody>
        </p:sp>
        <p:sp>
          <p:nvSpPr>
            <p:cNvPr id="32" name="Oval 31"/>
            <p:cNvSpPr/>
            <p:nvPr/>
          </p:nvSpPr>
          <p:spPr>
            <a:xfrm>
              <a:off x="6266997" y="2621645"/>
              <a:ext cx="1199291" cy="504056"/>
            </a:xfrm>
            <a:prstGeom prst="ellipse">
              <a:avLst/>
            </a:prstGeom>
            <a:solidFill>
              <a:srgbClr val="00B050"/>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n-US" sz="1467" b="1" dirty="0">
                  <a:solidFill>
                    <a:schemeClr val="accent6"/>
                  </a:solidFill>
                </a:rPr>
                <a:t>Ministry of </a:t>
              </a:r>
              <a:r>
                <a:rPr lang="hr-HR" sz="1467" b="1" dirty="0">
                  <a:solidFill>
                    <a:schemeClr val="accent6"/>
                  </a:solidFill>
                </a:rPr>
                <a:t>D</a:t>
              </a:r>
              <a:r>
                <a:rPr lang="en-US" sz="1467" b="1" dirty="0" err="1">
                  <a:solidFill>
                    <a:schemeClr val="accent6"/>
                  </a:solidFill>
                </a:rPr>
                <a:t>efen</a:t>
              </a:r>
              <a:r>
                <a:rPr lang="hr-HR" sz="1467" b="1" dirty="0">
                  <a:solidFill>
                    <a:schemeClr val="accent6"/>
                  </a:solidFill>
                </a:rPr>
                <a:t>c</a:t>
              </a:r>
              <a:r>
                <a:rPr lang="en-US" sz="1467" b="1" dirty="0">
                  <a:solidFill>
                    <a:schemeClr val="accent6"/>
                  </a:solidFill>
                </a:rPr>
                <a:t>e</a:t>
              </a:r>
            </a:p>
          </p:txBody>
        </p:sp>
      </p:grpSp>
      <p:sp>
        <p:nvSpPr>
          <p:cNvPr id="15" name="TextBox 14"/>
          <p:cNvSpPr txBox="1"/>
          <p:nvPr/>
        </p:nvSpPr>
        <p:spPr>
          <a:xfrm>
            <a:off x="1087485" y="1692532"/>
            <a:ext cx="2205125" cy="4205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hr-HR" sz="2133" b="1" dirty="0">
                <a:solidFill>
                  <a:schemeClr val="accent6"/>
                </a:solidFill>
              </a:rPr>
              <a:t>STAKEHOLDERS</a:t>
            </a:r>
            <a:endParaRPr lang="en-US" sz="2133" b="1" dirty="0">
              <a:solidFill>
                <a:schemeClr val="accent6"/>
              </a:solidFill>
            </a:endParaRPr>
          </a:p>
        </p:txBody>
      </p:sp>
      <p:sp>
        <p:nvSpPr>
          <p:cNvPr id="6" name="TextBox 5"/>
          <p:cNvSpPr txBox="1"/>
          <p:nvPr/>
        </p:nvSpPr>
        <p:spPr>
          <a:xfrm>
            <a:off x="4711903" y="3727555"/>
            <a:ext cx="2288504" cy="649188"/>
          </a:xfrm>
          <a:prstGeom prst="ellipse">
            <a:avLst/>
          </a:prstGeom>
          <a:solidFill>
            <a:srgbClr val="FF9933"/>
          </a:solidFill>
          <a:ln>
            <a:solidFill>
              <a:srgbClr val="3333CC"/>
            </a:solidFill>
          </a:ln>
        </p:spPr>
        <p:txBody>
          <a:bodyPr wrap="square" rtlCol="0">
            <a:spAutoFit/>
          </a:bodyPr>
          <a:lstStyle/>
          <a:p>
            <a:pPr algn="ctr"/>
            <a:r>
              <a:rPr lang="hr-HR" sz="1200" b="1" dirty="0"/>
              <a:t>CIVIL PROTECTION DIRECTORATE</a:t>
            </a:r>
            <a:endParaRPr lang="en-US" sz="1200" b="1" dirty="0"/>
          </a:p>
        </p:txBody>
      </p:sp>
      <p:sp>
        <p:nvSpPr>
          <p:cNvPr id="34" name="TextBox 33"/>
          <p:cNvSpPr txBox="1"/>
          <p:nvPr/>
        </p:nvSpPr>
        <p:spPr>
          <a:xfrm>
            <a:off x="4711903" y="4298172"/>
            <a:ext cx="2288504" cy="389513"/>
          </a:xfrm>
          <a:prstGeom prst="ellipse">
            <a:avLst/>
          </a:prstGeom>
          <a:solidFill>
            <a:srgbClr val="66CCFF"/>
          </a:solidFill>
          <a:ln>
            <a:solidFill>
              <a:srgbClr val="3333CC"/>
            </a:solidFill>
          </a:ln>
        </p:spPr>
        <p:txBody>
          <a:bodyPr wrap="square" rtlCol="0">
            <a:spAutoFit/>
          </a:bodyPr>
          <a:lstStyle/>
          <a:p>
            <a:pPr algn="ctr"/>
            <a:r>
              <a:rPr lang="hr-HR" sz="1200" b="1" dirty="0">
                <a:solidFill>
                  <a:schemeClr val="accent6"/>
                </a:solidFill>
              </a:rPr>
              <a:t>CROMAC</a:t>
            </a:r>
          </a:p>
        </p:txBody>
      </p:sp>
      <p:pic>
        <p:nvPicPr>
          <p:cNvPr id="41"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5360" y="286229"/>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374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64D705BD-B1D7-4659-B7EF-A12003669D3D}"/>
              </a:ext>
            </a:extLst>
          </p:cNvPr>
          <p:cNvSpPr>
            <a:spLocks noGrp="1" noChangeArrowheads="1"/>
          </p:cNvSpPr>
          <p:nvPr>
            <p:ph type="title"/>
          </p:nvPr>
        </p:nvSpPr>
        <p:spPr>
          <a:xfrm>
            <a:off x="2176594" y="284164"/>
            <a:ext cx="7348537" cy="322326"/>
          </a:xfrm>
        </p:spPr>
        <p:txBody>
          <a:bodyPr>
            <a:normAutofit fontScale="90000"/>
          </a:bodyPr>
          <a:lstStyle/>
          <a:p>
            <a:pPr algn="ctr"/>
            <a:r>
              <a:rPr lang="hr-HR" altLang="sr-Latn-RS" sz="27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Priorities</a:t>
            </a:r>
            <a:r>
              <a:rPr lang="hr-HR" altLang="sr-Latn-RS" sz="2800" dirty="0">
                <a:latin typeface="Arial" panose="020B0604020202020204" pitchFamily="34" charset="0"/>
                <a:cs typeface="Arial" panose="020B0604020202020204" pitchFamily="34" charset="0"/>
              </a:rPr>
              <a:t> </a:t>
            </a:r>
            <a:r>
              <a:rPr lang="hr-HR" altLang="sr-Latn-RS" sz="1500" dirty="0"/>
              <a:t> </a:t>
            </a:r>
          </a:p>
        </p:txBody>
      </p:sp>
      <p:graphicFrame>
        <p:nvGraphicFramePr>
          <p:cNvPr id="126020" name="Group 68">
            <a:extLst>
              <a:ext uri="{FF2B5EF4-FFF2-40B4-BE49-F238E27FC236}">
                <a16:creationId xmlns:a16="http://schemas.microsoft.com/office/drawing/2014/main" id="{1C85A784-BB95-43FF-8E95-7C924E87AEB6}"/>
              </a:ext>
            </a:extLst>
          </p:cNvPr>
          <p:cNvGraphicFramePr>
            <a:graphicFrameLocks noGrp="1"/>
          </p:cNvGraphicFramePr>
          <p:nvPr>
            <p:ph type="tbl" idx="1"/>
          </p:nvPr>
        </p:nvGraphicFramePr>
        <p:xfrm>
          <a:off x="1324947" y="874481"/>
          <a:ext cx="9246637" cy="5634041"/>
        </p:xfrm>
        <a:graphic>
          <a:graphicData uri="http://schemas.openxmlformats.org/drawingml/2006/table">
            <a:tbl>
              <a:tblPr/>
              <a:tblGrid>
                <a:gridCol w="1774472">
                  <a:extLst>
                    <a:ext uri="{9D8B030D-6E8A-4147-A177-3AD203B41FA5}">
                      <a16:colId xmlns:a16="http://schemas.microsoft.com/office/drawing/2014/main" val="4147266688"/>
                    </a:ext>
                  </a:extLst>
                </a:gridCol>
                <a:gridCol w="2533051">
                  <a:extLst>
                    <a:ext uri="{9D8B030D-6E8A-4147-A177-3AD203B41FA5}">
                      <a16:colId xmlns:a16="http://schemas.microsoft.com/office/drawing/2014/main" val="841543807"/>
                    </a:ext>
                  </a:extLst>
                </a:gridCol>
                <a:gridCol w="2589860">
                  <a:extLst>
                    <a:ext uri="{9D8B030D-6E8A-4147-A177-3AD203B41FA5}">
                      <a16:colId xmlns:a16="http://schemas.microsoft.com/office/drawing/2014/main" val="3513668047"/>
                    </a:ext>
                  </a:extLst>
                </a:gridCol>
                <a:gridCol w="2349254">
                  <a:extLst>
                    <a:ext uri="{9D8B030D-6E8A-4147-A177-3AD203B41FA5}">
                      <a16:colId xmlns:a16="http://schemas.microsoft.com/office/drawing/2014/main" val="1021451456"/>
                    </a:ext>
                  </a:extLst>
                </a:gridCol>
              </a:tblGrid>
              <a:tr h="376238">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1" i="0" u="none" strike="noStrike" cap="none" normalizeH="0" baseline="0">
                          <a:ln>
                            <a:noFill/>
                          </a:ln>
                          <a:solidFill>
                            <a:srgbClr val="000066"/>
                          </a:solidFill>
                          <a:effectLst/>
                          <a:latin typeface="Arial" panose="020B0604020202020204" pitchFamily="34" charset="0"/>
                          <a:cs typeface="Arial" panose="020B0604020202020204" pitchFamily="34" charset="0"/>
                        </a:rPr>
                        <a:t>Group</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1" i="0" u="none" strike="noStrike" cap="none" normalizeH="0" baseline="0">
                          <a:ln>
                            <a:noFill/>
                          </a:ln>
                          <a:solidFill>
                            <a:srgbClr val="000066"/>
                          </a:solidFill>
                          <a:effectLst/>
                          <a:latin typeface="Arial" panose="020B0604020202020204" pitchFamily="34" charset="0"/>
                          <a:cs typeface="Arial" panose="020B0604020202020204" pitchFamily="34" charset="0"/>
                        </a:rPr>
                        <a:t>I Subgroup</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1" i="0" u="none" strike="noStrike" cap="none" normalizeH="0" baseline="0">
                          <a:ln>
                            <a:noFill/>
                          </a:ln>
                          <a:solidFill>
                            <a:srgbClr val="000066"/>
                          </a:solidFill>
                          <a:effectLst/>
                          <a:latin typeface="Arial" panose="020B0604020202020204" pitchFamily="34" charset="0"/>
                          <a:cs typeface="Arial" panose="020B0604020202020204" pitchFamily="34" charset="0"/>
                        </a:rPr>
                        <a:t>II Subgroup</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1" i="0" u="none" strike="noStrike" cap="none" normalizeH="0" baseline="0">
                          <a:ln>
                            <a:noFill/>
                          </a:ln>
                          <a:solidFill>
                            <a:srgbClr val="000066"/>
                          </a:solidFill>
                          <a:effectLst/>
                          <a:latin typeface="Arial" panose="020B0604020202020204" pitchFamily="34" charset="0"/>
                          <a:cs typeface="Arial" panose="020B0604020202020204" pitchFamily="34" charset="0"/>
                        </a:rPr>
                        <a:t>III Subgroup</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4149833383"/>
                  </a:ext>
                </a:extLst>
              </a:tr>
              <a:tr h="630238">
                <a:tc rowSpan="5">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SAFETY</a:t>
                      </a:r>
                      <a:endParaRPr kumimoji="0" lang="hr-HR" altLang="sr-Latn-RS" sz="1400" b="0" i="0" u="none" strike="noStrike" cap="none" normalizeH="0" baseline="0" dirty="0">
                        <a:ln>
                          <a:noFill/>
                        </a:ln>
                        <a:solidFill>
                          <a:srgbClr val="000066"/>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Schools, hospitals, playgrounds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Areas near settelments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Forests near settelments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4661131"/>
                  </a:ext>
                </a:extLst>
              </a:tr>
              <a:tr h="374650">
                <a:tc vMerge="1">
                  <a:txBody>
                    <a:bodyPr/>
                    <a:lstStyle/>
                    <a:p>
                      <a:endParaRPr lang="hr-HR"/>
                    </a:p>
                  </a:txBody>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Settelments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0153148"/>
                  </a:ext>
                </a:extLst>
              </a:tr>
              <a:tr h="374650">
                <a:tc vMerge="1">
                  <a:txBody>
                    <a:bodyPr/>
                    <a:lstStyle/>
                    <a:p>
                      <a:endParaRPr lang="hr-HR"/>
                    </a:p>
                  </a:txBody>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Turistic destinations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3931343"/>
                  </a:ext>
                </a:extLst>
              </a:tr>
              <a:tr h="374650">
                <a:tc vMerge="1">
                  <a:txBody>
                    <a:bodyPr/>
                    <a:lstStyle/>
                    <a:p>
                      <a:endParaRPr lang="hr-HR"/>
                    </a:p>
                  </a:txBody>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Safety area near factories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5933933"/>
                  </a:ext>
                </a:extLst>
              </a:tr>
              <a:tr h="369888">
                <a:tc vMerge="1">
                  <a:txBody>
                    <a:bodyPr/>
                    <a:lstStyle/>
                    <a:p>
                      <a:endParaRPr lang="hr-HR"/>
                    </a:p>
                  </a:txBody>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All known minefields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40000"/>
                        </a:spcAft>
                        <a:buClrTx/>
                        <a:buSzTx/>
                        <a:buFont typeface="Wingdings" panose="05000000000000000000" pitchFamily="2" charset="2"/>
                        <a:buNone/>
                        <a:tabLst/>
                      </a:pPr>
                      <a:endPar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9560668"/>
                  </a:ext>
                </a:extLst>
              </a:tr>
              <a:tr h="628650">
                <a:tc rowSpan="4">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1" i="0" u="none" strike="noStrike" cap="none" normalizeH="0" baseline="0" dirty="0">
                          <a:ln>
                            <a:noFill/>
                          </a:ln>
                          <a:solidFill>
                            <a:srgbClr val="000066"/>
                          </a:solidFill>
                          <a:effectLst/>
                          <a:latin typeface="Arial" panose="020B0604020202020204" pitchFamily="34" charset="0"/>
                          <a:cs typeface="Arial" panose="020B0604020202020204" pitchFamily="34" charset="0"/>
                        </a:rPr>
                        <a:t>SOCIO-ECONOMIC</a:t>
                      </a:r>
                      <a:endParaRPr kumimoji="0" lang="hr-HR" altLang="sr-Latn-RS" sz="1400" b="0" i="0" u="none" strike="noStrike" cap="none" normalizeH="0" baseline="0" dirty="0">
                        <a:ln>
                          <a:noFill/>
                        </a:ln>
                        <a:solidFill>
                          <a:srgbClr val="000066"/>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Houses for reconstructioin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Agricultural land II category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Agricultural land III category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824555"/>
                  </a:ext>
                </a:extLst>
              </a:tr>
              <a:tr h="630238">
                <a:tc vMerge="1">
                  <a:txBody>
                    <a:bodyPr/>
                    <a:lstStyle/>
                    <a:p>
                      <a:endParaRPr lang="hr-HR"/>
                    </a:p>
                  </a:txBody>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Agricultural land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Infrastructural objcts II category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dirty="0" err="1">
                          <a:ln>
                            <a:noFill/>
                          </a:ln>
                          <a:solidFill>
                            <a:srgbClr val="000066"/>
                          </a:solidFill>
                          <a:effectLst/>
                          <a:latin typeface="Arial" panose="020B0604020202020204" pitchFamily="34" charset="0"/>
                          <a:cs typeface="Arial" panose="020B0604020202020204" pitchFamily="34" charset="0"/>
                        </a:rPr>
                        <a:t>Infrastructural</a:t>
                      </a:r>
                      <a:r>
                        <a:rPr kumimoji="0" lang="hr-HR" altLang="sr-Latn-RS" sz="1400" b="0" i="0" u="none" strike="noStrike" cap="none" normalizeH="0" baseline="0" dirty="0">
                          <a:ln>
                            <a:noFill/>
                          </a:ln>
                          <a:solidFill>
                            <a:srgbClr val="000066"/>
                          </a:solidFill>
                          <a:effectLst/>
                          <a:latin typeface="Arial" panose="020B0604020202020204" pitchFamily="34" charset="0"/>
                          <a:cs typeface="Arial" panose="020B0604020202020204" pitchFamily="34" charset="0"/>
                        </a:rPr>
                        <a:t> </a:t>
                      </a:r>
                      <a:r>
                        <a:rPr kumimoji="0" lang="hr-HR" altLang="sr-Latn-RS" sz="1400" b="0" i="0" u="none" strike="noStrike" cap="none" normalizeH="0" baseline="0" dirty="0" err="1">
                          <a:ln>
                            <a:noFill/>
                          </a:ln>
                          <a:solidFill>
                            <a:srgbClr val="000066"/>
                          </a:solidFill>
                          <a:effectLst/>
                          <a:latin typeface="Arial" panose="020B0604020202020204" pitchFamily="34" charset="0"/>
                          <a:cs typeface="Arial" panose="020B0604020202020204" pitchFamily="34" charset="0"/>
                        </a:rPr>
                        <a:t>objects</a:t>
                      </a:r>
                      <a:r>
                        <a:rPr kumimoji="0" lang="hr-HR" altLang="sr-Latn-RS" sz="1400" b="0" i="0" u="none" strike="noStrike" cap="none" normalizeH="0" baseline="0" dirty="0">
                          <a:ln>
                            <a:noFill/>
                          </a:ln>
                          <a:solidFill>
                            <a:srgbClr val="000066"/>
                          </a:solidFill>
                          <a:effectLst/>
                          <a:latin typeface="Arial" panose="020B0604020202020204" pitchFamily="34" charset="0"/>
                          <a:cs typeface="Arial" panose="020B0604020202020204" pitchFamily="34" charset="0"/>
                        </a:rPr>
                        <a:t> III </a:t>
                      </a:r>
                      <a:r>
                        <a:rPr kumimoji="0" lang="hr-HR" altLang="sr-Latn-RS" sz="1400" b="0" i="0" u="none" strike="noStrike" cap="none" normalizeH="0" baseline="0" dirty="0" err="1">
                          <a:ln>
                            <a:noFill/>
                          </a:ln>
                          <a:solidFill>
                            <a:srgbClr val="000066"/>
                          </a:solidFill>
                          <a:effectLst/>
                          <a:latin typeface="Arial" panose="020B0604020202020204" pitchFamily="34" charset="0"/>
                          <a:cs typeface="Arial" panose="020B0604020202020204" pitchFamily="34" charset="0"/>
                        </a:rPr>
                        <a:t>category</a:t>
                      </a:r>
                      <a:endParaRPr kumimoji="0" lang="hr-HR" altLang="sr-Latn-RS" sz="1400" b="0" i="0" u="none" strike="noStrike" cap="none" normalizeH="0" baseline="0" dirty="0">
                        <a:ln>
                          <a:noFill/>
                        </a:ln>
                        <a:solidFill>
                          <a:srgbClr val="000066"/>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8442807"/>
                  </a:ext>
                </a:extLst>
              </a:tr>
              <a:tr h="376238">
                <a:tc vMerge="1">
                  <a:txBody>
                    <a:bodyPr/>
                    <a:lstStyle/>
                    <a:p>
                      <a:endParaRPr lang="hr-HR"/>
                    </a:p>
                  </a:txBody>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Infrastructural objcts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Parts of forests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Parts of forests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5881673"/>
                  </a:ext>
                </a:extLst>
              </a:tr>
              <a:tr h="374650">
                <a:tc vMerge="1">
                  <a:txBody>
                    <a:bodyPr/>
                    <a:lstStyle/>
                    <a:p>
                      <a:endParaRPr lang="hr-HR"/>
                    </a:p>
                  </a:txBody>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Parts of forests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6902605"/>
                  </a:ext>
                </a:extLst>
              </a:tr>
              <a:tr h="374650">
                <a:tc rowSpan="3">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1" i="0" u="none" strike="noStrike" cap="none" normalizeH="0" baseline="0">
                          <a:ln>
                            <a:noFill/>
                          </a:ln>
                          <a:solidFill>
                            <a:srgbClr val="000066"/>
                          </a:solidFill>
                          <a:effectLst/>
                          <a:latin typeface="Arial" panose="020B0604020202020204" pitchFamily="34" charset="0"/>
                          <a:cs typeface="Arial" panose="020B0604020202020204" pitchFamily="34" charset="0"/>
                        </a:rPr>
                        <a:t>ECOLOGY</a:t>
                      </a:r>
                      <a:endPar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Nacional parks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Parts of parks of nature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Parts of parks of nature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985002"/>
                  </a:ext>
                </a:extLst>
              </a:tr>
              <a:tr h="373063">
                <a:tc vMerge="1">
                  <a:txBody>
                    <a:bodyPr/>
                    <a:lstStyle/>
                    <a:p>
                      <a:endParaRPr lang="hr-HR"/>
                    </a:p>
                  </a:txBody>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Wild depos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Forests for special puropses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921250"/>
                  </a:ext>
                </a:extLst>
              </a:tr>
              <a:tr h="376238">
                <a:tc vMerge="1">
                  <a:txBody>
                    <a:bodyPr/>
                    <a:lstStyle/>
                    <a:p>
                      <a:endParaRPr lang="hr-HR"/>
                    </a:p>
                  </a:txBody>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Fire protection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Aft>
                          <a:spcPct val="40000"/>
                        </a:spcAft>
                        <a:buFont typeface="Wingdings" panose="05000000000000000000" pitchFamily="2" charset="2"/>
                        <a:defRPr>
                          <a:solidFill>
                            <a:srgbClr val="000099"/>
                          </a:solidFill>
                          <a:latin typeface="Arial" panose="020B0604020202020204" pitchFamily="34" charset="0"/>
                          <a:cs typeface="Arial" panose="020B0604020202020204" pitchFamily="34" charset="0"/>
                        </a:defRPr>
                      </a:lvl1pPr>
                      <a:lvl2pPr algn="l" eaLnBrk="0" hangingPunct="0">
                        <a:spcAft>
                          <a:spcPct val="40000"/>
                        </a:spcAft>
                        <a:defRPr sz="2400">
                          <a:solidFill>
                            <a:srgbClr val="000099"/>
                          </a:solidFill>
                          <a:latin typeface="Arial" panose="020B0604020202020204" pitchFamily="34" charset="0"/>
                          <a:cs typeface="Arial" panose="020B0604020202020204" pitchFamily="34" charset="0"/>
                        </a:defRPr>
                      </a:lvl2pPr>
                      <a:lvl3pPr algn="l" eaLnBrk="0" hangingPunct="0">
                        <a:spcAft>
                          <a:spcPct val="40000"/>
                        </a:spcAft>
                        <a:defRPr sz="2000">
                          <a:solidFill>
                            <a:srgbClr val="000099"/>
                          </a:solidFill>
                          <a:latin typeface="Arial" panose="020B0604020202020204" pitchFamily="34" charset="0"/>
                          <a:cs typeface="Arial" panose="020B0604020202020204" pitchFamily="34" charset="0"/>
                        </a:defRPr>
                      </a:lvl3pPr>
                      <a:lvl4pPr algn="l" eaLnBrk="0" hangingPunct="0">
                        <a:spcAft>
                          <a:spcPct val="40000"/>
                        </a:spcAft>
                        <a:defRPr>
                          <a:solidFill>
                            <a:srgbClr val="000099"/>
                          </a:solidFill>
                          <a:latin typeface="Arial" panose="020B0604020202020204" pitchFamily="34" charset="0"/>
                          <a:cs typeface="Arial" panose="020B0604020202020204" pitchFamily="34" charset="0"/>
                        </a:defRPr>
                      </a:lvl4pPr>
                      <a:lvl5pPr algn="l" eaLnBrk="0" hangingPunct="0">
                        <a:spcAft>
                          <a:spcPct val="40000"/>
                        </a:spcAft>
                        <a:defRPr>
                          <a:solidFill>
                            <a:srgbClr val="000099"/>
                          </a:solidFill>
                          <a:latin typeface="Arial" panose="020B0604020202020204" pitchFamily="34" charset="0"/>
                          <a:cs typeface="Arial" panose="020B0604020202020204" pitchFamily="34" charset="0"/>
                        </a:defRPr>
                      </a:lvl5pPr>
                      <a:lvl6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6pPr>
                      <a:lvl7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7pPr>
                      <a:lvl8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8pPr>
                      <a:lvl9pPr eaLnBrk="0" fontAlgn="base" hangingPunct="0">
                        <a:spcBef>
                          <a:spcPct val="0"/>
                        </a:spcBef>
                        <a:spcAft>
                          <a:spcPct val="40000"/>
                        </a:spcAft>
                        <a:defRPr>
                          <a:solidFill>
                            <a:srgbClr val="000099"/>
                          </a:solidFill>
                          <a:latin typeface="Arial" panose="020B0604020202020204" pitchFamily="34" charset="0"/>
                          <a:cs typeface="Arial" panose="020B0604020202020204" pitchFamily="34" charset="0"/>
                        </a:defRPr>
                      </a:lvl9pPr>
                    </a:lstStyle>
                    <a:p>
                      <a:pPr marL="0" marR="0" lvl="0" indent="0" algn="l" defTabSz="914400" rtl="0" eaLnBrk="0" fontAlgn="b" latinLnBrk="0" hangingPunct="0">
                        <a:lnSpc>
                          <a:spcPct val="100000"/>
                        </a:lnSpc>
                        <a:spcBef>
                          <a:spcPct val="0"/>
                        </a:spcBef>
                        <a:spcAft>
                          <a:spcPct val="40000"/>
                        </a:spcAft>
                        <a:buClrTx/>
                        <a:buSzTx/>
                        <a:buFontTx/>
                        <a:buNone/>
                        <a:tabLst/>
                      </a:pPr>
                      <a:r>
                        <a:rPr kumimoji="0" lang="hr-HR" altLang="sr-Latn-RS" sz="1400" b="0" i="0" u="none" strike="noStrike" cap="none" normalizeH="0" baseline="0" dirty="0">
                          <a:ln>
                            <a:noFill/>
                          </a:ln>
                          <a:solidFill>
                            <a:srgbClr val="000066"/>
                          </a:solidFill>
                          <a:effectLst/>
                          <a:latin typeface="Arial" panose="020B0604020202020204" pitchFamily="34" charset="0"/>
                          <a:cs typeface="Arial" panose="020B0604020202020204"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5625393"/>
                  </a:ext>
                </a:extLst>
              </a:tr>
            </a:tbl>
          </a:graphicData>
        </a:graphic>
      </p:graphicFrame>
      <p:pic>
        <p:nvPicPr>
          <p:cNvPr id="2" name="Picture 2">
            <a:extLst>
              <a:ext uri="{FF2B5EF4-FFF2-40B4-BE49-F238E27FC236}">
                <a16:creationId xmlns:a16="http://schemas.microsoft.com/office/drawing/2014/main" id="{9B314208-C80D-9AA0-5935-B072D2D25C0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8674" y="80380"/>
            <a:ext cx="621439" cy="70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a:xfrm>
            <a:off x="4612327" y="260013"/>
            <a:ext cx="2967348" cy="394457"/>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377">
              <a:defRPr/>
            </a:pPr>
            <a:r>
              <a:rPr lang="hr-HR" sz="2400" b="1" dirty="0">
                <a:solidFill>
                  <a:schemeClr val="accent6">
                    <a:lumMod val="75000"/>
                  </a:schemeClr>
                </a:solidFill>
                <a:latin typeface="Arial" panose="020B0604020202020204" pitchFamily="34" charset="0"/>
                <a:ea typeface="+mn-ea"/>
                <a:cs typeface="Arial" panose="020B0604020202020204" pitchFamily="34" charset="0"/>
              </a:rPr>
              <a:t>MINE VICTIMS</a:t>
            </a:r>
          </a:p>
        </p:txBody>
      </p:sp>
      <p:sp>
        <p:nvSpPr>
          <p:cNvPr id="22" name="AutoShape 2" descr="https://www.vecernji.hr/media/img/b7/9d/2097e4e270c7cff0bf23.jpeg"/>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hr-HR" kern="0">
              <a:solidFill>
                <a:sysClr val="windowText" lastClr="000000"/>
              </a:solidFill>
            </a:endParaRPr>
          </a:p>
        </p:txBody>
      </p:sp>
      <p:sp>
        <p:nvSpPr>
          <p:cNvPr id="23" name="AutoShape 2" descr="https://www.vecernji.hr/media/img/86/0f/2e7eb15c4b2eec4599e3.jpeg"/>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hr-HR" kern="0">
              <a:solidFill>
                <a:sysClr val="windowText" lastClr="000000"/>
              </a:solidFill>
            </a:endParaRPr>
          </a:p>
        </p:txBody>
      </p:sp>
      <p:sp>
        <p:nvSpPr>
          <p:cNvPr id="4" name="Pravokutnik 3"/>
          <p:cNvSpPr/>
          <p:nvPr/>
        </p:nvSpPr>
        <p:spPr>
          <a:xfrm>
            <a:off x="4190999" y="4361187"/>
            <a:ext cx="2066927" cy="22368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Law on Civilian Victims of the Homeland War</a:t>
            </a:r>
            <a:endParaRPr lang="hr-HR" b="1" dirty="0">
              <a:solidFill>
                <a:srgbClr val="002060"/>
              </a:solidFill>
            </a:endParaRPr>
          </a:p>
        </p:txBody>
      </p:sp>
      <p:pic>
        <p:nvPicPr>
          <p:cNvPr id="24" name="Picture 7"/>
          <p:cNvPicPr>
            <a:picLocks noChangeAspect="1" noChangeArrowheads="1"/>
          </p:cNvPicPr>
          <p:nvPr/>
        </p:nvPicPr>
        <p:blipFill>
          <a:blip r:embed="rId3" cstate="print"/>
          <a:srcRect/>
          <a:stretch>
            <a:fillRect/>
          </a:stretch>
        </p:blipFill>
        <p:spPr bwMode="gray">
          <a:xfrm>
            <a:off x="565807" y="4361187"/>
            <a:ext cx="3520607" cy="2140155"/>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52" y="540846"/>
            <a:ext cx="5732573" cy="382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Diagram 11"/>
          <p:cNvGraphicFramePr/>
          <p:nvPr/>
        </p:nvGraphicFramePr>
        <p:xfrm>
          <a:off x="6257925" y="692061"/>
          <a:ext cx="5834743" cy="59435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2">
            <a:extLst>
              <a:ext uri="{FF2B5EF4-FFF2-40B4-BE49-F238E27FC236}">
                <a16:creationId xmlns:a16="http://schemas.microsoft.com/office/drawing/2014/main" id="{A8690C0A-DBF0-D7D3-F97F-0D75F306327F}"/>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68674" y="80380"/>
            <a:ext cx="621439" cy="70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583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04981" y="180042"/>
            <a:ext cx="9898911" cy="486480"/>
          </a:xfrm>
          <a:prstGeom prst="rect">
            <a:avLst/>
          </a:prstGeom>
          <a:effectLst/>
        </p:spPr>
        <p:txBody>
          <a:bodyPr lIns="68580" tIns="34290" rIns="68580" bIns="34290">
            <a:normAutofit fontScale="90000"/>
          </a:bodyPr>
          <a:lstStyle/>
          <a:p>
            <a:pPr marL="0" marR="0" lvl="0" indent="0" algn="ctr" defTabSz="914400" eaLnBrk="1" fontAlgn="auto" latinLnBrk="0" hangingPunct="1">
              <a:lnSpc>
                <a:spcPct val="50000"/>
              </a:lnSpc>
              <a:spcBef>
                <a:spcPts val="0"/>
              </a:spcBef>
              <a:spcAft>
                <a:spcPts val="0"/>
              </a:spcAft>
              <a:buClrTx/>
              <a:buSzTx/>
              <a:buFontTx/>
              <a:buNone/>
              <a:tabLst/>
              <a:defRPr/>
            </a:pPr>
            <a:r>
              <a:rPr lang="en-GB" sz="2700" b="1" kern="0" cap="none" dirty="0">
                <a:ln>
                  <a:noFill/>
                </a:ln>
                <a:solidFill>
                  <a:schemeClr val="accent6">
                    <a:lumMod val="75000"/>
                  </a:schemeClr>
                </a:solidFill>
                <a:latin typeface="Arial" panose="020B0604020202020204" pitchFamily="34" charset="0"/>
                <a:cs typeface="Arial" panose="020B0604020202020204" pitchFamily="34" charset="0"/>
              </a:rPr>
              <a:t>CROATIAN</a:t>
            </a:r>
            <a:r>
              <a:rPr kumimoji="0" lang="en-GB" sz="2700" b="1" i="0" u="none" strike="noStrike" kern="0" cap="none" spc="0" normalizeH="0" baseline="0" noProof="0" dirty="0">
                <a:ln>
                  <a:noFill/>
                </a:ln>
                <a:solidFill>
                  <a:schemeClr val="accent6">
                    <a:lumMod val="75000"/>
                  </a:schemeClr>
                </a:solidFill>
                <a:uLnTx/>
                <a:uFillTx/>
                <a:latin typeface="Arial" panose="020B0604020202020204" pitchFamily="34" charset="0"/>
                <a:cs typeface="Arial" panose="020B0604020202020204" pitchFamily="34" charset="0"/>
              </a:rPr>
              <a:t> </a:t>
            </a:r>
            <a:r>
              <a:rPr kumimoji="0" lang="hr-HR" sz="2700" b="1" i="0" u="none" strike="noStrike" kern="0" cap="none" spc="0" normalizeH="0" baseline="0" noProof="0" dirty="0">
                <a:ln>
                  <a:noFill/>
                </a:ln>
                <a:solidFill>
                  <a:schemeClr val="accent6">
                    <a:lumMod val="75000"/>
                  </a:schemeClr>
                </a:solidFill>
                <a:uLnTx/>
                <a:uFillTx/>
                <a:latin typeface="Arial" panose="020B0604020202020204" pitchFamily="34" charset="0"/>
                <a:cs typeface="Arial" panose="020B0604020202020204" pitchFamily="34" charset="0"/>
              </a:rPr>
              <a:t>‘</a:t>
            </a:r>
            <a:r>
              <a:rPr kumimoji="0" lang="en-GB" sz="2700" b="1" i="0" u="none" strike="noStrike" kern="0" cap="none" spc="0" normalizeH="0" baseline="0" noProof="0" dirty="0">
                <a:ln>
                  <a:noFill/>
                </a:ln>
                <a:solidFill>
                  <a:schemeClr val="accent6">
                    <a:lumMod val="75000"/>
                  </a:schemeClr>
                </a:solidFill>
                <a:uLnTx/>
                <a:uFillTx/>
                <a:latin typeface="Arial" panose="020B0604020202020204" pitchFamily="34" charset="0"/>
                <a:cs typeface="Arial" panose="020B0604020202020204" pitchFamily="34" charset="0"/>
              </a:rPr>
              <a:t>KNOW</a:t>
            </a:r>
            <a:r>
              <a:rPr kumimoji="0" lang="hr-HR" sz="2700" b="1" i="0" u="none" strike="noStrike" kern="0" cap="none" spc="0" normalizeH="0" baseline="0" noProof="0" dirty="0">
                <a:ln>
                  <a:noFill/>
                </a:ln>
                <a:solidFill>
                  <a:schemeClr val="accent6">
                    <a:lumMod val="75000"/>
                  </a:schemeClr>
                </a:solidFill>
                <a:uLnTx/>
                <a:uFillTx/>
                <a:latin typeface="Arial" panose="020B0604020202020204" pitchFamily="34" charset="0"/>
                <a:cs typeface="Arial" panose="020B0604020202020204" pitchFamily="34" charset="0"/>
              </a:rPr>
              <a:t>-</a:t>
            </a:r>
            <a:r>
              <a:rPr kumimoji="0" lang="en-GB" sz="2700" b="1" i="0" u="none" strike="noStrike" kern="0" cap="none" spc="0" normalizeH="0" baseline="0" noProof="0" dirty="0">
                <a:ln>
                  <a:noFill/>
                </a:ln>
                <a:solidFill>
                  <a:schemeClr val="accent6">
                    <a:lumMod val="75000"/>
                  </a:schemeClr>
                </a:solidFill>
                <a:uLnTx/>
                <a:uFillTx/>
                <a:latin typeface="Arial" panose="020B0604020202020204" pitchFamily="34" charset="0"/>
                <a:cs typeface="Arial" panose="020B0604020202020204" pitchFamily="34" charset="0"/>
              </a:rPr>
              <a:t>HOW</a:t>
            </a:r>
            <a:r>
              <a:rPr lang="hr-HR" sz="2700" b="1" kern="0" cap="none" dirty="0">
                <a:ln>
                  <a:noFill/>
                </a:ln>
                <a:latin typeface="Arial" panose="020B0604020202020204" pitchFamily="34" charset="0"/>
                <a:cs typeface="Arial" panose="020B0604020202020204" pitchFamily="34" charset="0"/>
              </a:rPr>
              <a:t>’</a:t>
            </a:r>
            <a:br>
              <a:rPr kumimoji="0" lang="hr-HR" sz="2700" b="1" i="0" u="none" strike="noStrike" kern="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cs typeface="Arial" pitchFamily="34" charset="0"/>
              </a:rPr>
            </a:br>
            <a:r>
              <a:rPr kumimoji="0" lang="hr-HR" sz="2800" b="1" i="0" u="none" strike="noStrike" kern="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 </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endParaRPr>
          </a:p>
        </p:txBody>
      </p:sp>
      <p:grpSp>
        <p:nvGrpSpPr>
          <p:cNvPr id="5" name="Group 4">
            <a:extLst>
              <a:ext uri="{FF2B5EF4-FFF2-40B4-BE49-F238E27FC236}">
                <a16:creationId xmlns:a16="http://schemas.microsoft.com/office/drawing/2014/main" id="{426650CD-E046-301B-867A-9B41788F3F5B}"/>
              </a:ext>
            </a:extLst>
          </p:cNvPr>
          <p:cNvGrpSpPr/>
          <p:nvPr/>
        </p:nvGrpSpPr>
        <p:grpSpPr>
          <a:xfrm>
            <a:off x="515978" y="1079675"/>
            <a:ext cx="10644419" cy="5622964"/>
            <a:chOff x="-176108" y="1942634"/>
            <a:chExt cx="9918185" cy="2884543"/>
          </a:xfrm>
        </p:grpSpPr>
        <p:sp>
          <p:nvSpPr>
            <p:cNvPr id="6" name="Rectangle 5">
              <a:extLst>
                <a:ext uri="{FF2B5EF4-FFF2-40B4-BE49-F238E27FC236}">
                  <a16:creationId xmlns:a16="http://schemas.microsoft.com/office/drawing/2014/main" id="{980D76EF-CA0A-E770-D9EA-1D1DECFC8997}"/>
                </a:ext>
              </a:extLst>
            </p:cNvPr>
            <p:cNvSpPr/>
            <p:nvPr/>
          </p:nvSpPr>
          <p:spPr>
            <a:xfrm>
              <a:off x="0" y="1995974"/>
              <a:ext cx="9742077" cy="2831203"/>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hr-HR"/>
            </a:p>
          </p:txBody>
        </p:sp>
        <p:sp>
          <p:nvSpPr>
            <p:cNvPr id="7" name="TextBox 6">
              <a:extLst>
                <a:ext uri="{FF2B5EF4-FFF2-40B4-BE49-F238E27FC236}">
                  <a16:creationId xmlns:a16="http://schemas.microsoft.com/office/drawing/2014/main" id="{1649EAF3-0C94-5488-65CD-C1D58376EEF2}"/>
                </a:ext>
              </a:extLst>
            </p:cNvPr>
            <p:cNvSpPr txBox="1"/>
            <p:nvPr/>
          </p:nvSpPr>
          <p:spPr>
            <a:xfrm>
              <a:off x="-176108" y="1942634"/>
              <a:ext cx="9742077" cy="27434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6093" tIns="291592" rIns="756093" bIns="99568" numCol="1" spcCol="1270" anchor="t" anchorCtr="0">
              <a:noAutofit/>
            </a:bodyPr>
            <a:lstStyle/>
            <a:p>
              <a:pPr marL="114300" lvl="1" indent="-114300" algn="just" defTabSz="622300">
                <a:lnSpc>
                  <a:spcPct val="90000"/>
                </a:lnSpc>
                <a:spcBef>
                  <a:spcPct val="0"/>
                </a:spcBef>
                <a:spcAft>
                  <a:spcPct val="15000"/>
                </a:spcAft>
                <a:buChar char="•"/>
              </a:pPr>
              <a:r>
                <a:rPr lang="en-GB" b="1" kern="1200" noProof="0" dirty="0">
                  <a:solidFill>
                    <a:schemeClr val="accent6"/>
                  </a:solidFill>
                  <a:latin typeface="Arial" pitchFamily="34" charset="0"/>
                  <a:cs typeface="Arial" pitchFamily="34" charset="0"/>
                </a:rPr>
                <a:t>Assistance in </a:t>
              </a:r>
              <a:r>
                <a:rPr lang="hr-HR" b="1" kern="1200" noProof="0" dirty="0" err="1">
                  <a:solidFill>
                    <a:schemeClr val="accent6"/>
                  </a:solidFill>
                  <a:latin typeface="Arial" pitchFamily="34" charset="0"/>
                  <a:cs typeface="Arial" pitchFamily="34" charset="0"/>
                </a:rPr>
                <a:t>establishing</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of</a:t>
              </a:r>
              <a:r>
                <a:rPr lang="en-GB"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the</a:t>
              </a:r>
              <a:r>
                <a:rPr lang="hr-HR" b="1" kern="1200" noProof="0" dirty="0">
                  <a:solidFill>
                    <a:schemeClr val="accent6"/>
                  </a:solidFill>
                  <a:latin typeface="Arial" pitchFamily="34" charset="0"/>
                  <a:cs typeface="Arial" pitchFamily="34" charset="0"/>
                </a:rPr>
                <a:t> N</a:t>
              </a:r>
              <a:r>
                <a:rPr lang="en-GB" b="1" kern="1200" noProof="0" dirty="0" err="1">
                  <a:solidFill>
                    <a:schemeClr val="accent6"/>
                  </a:solidFill>
                  <a:latin typeface="Arial" pitchFamily="34" charset="0"/>
                  <a:cs typeface="Arial" pitchFamily="34" charset="0"/>
                </a:rPr>
                <a:t>ational</a:t>
              </a:r>
              <a:r>
                <a:rPr lang="en-GB" b="1" kern="1200" noProof="0" dirty="0">
                  <a:solidFill>
                    <a:schemeClr val="accent6"/>
                  </a:solidFill>
                  <a:latin typeface="Arial" pitchFamily="34" charset="0"/>
                  <a:cs typeface="Arial" pitchFamily="34" charset="0"/>
                </a:rPr>
                <a:t> </a:t>
              </a:r>
              <a:r>
                <a:rPr lang="hr-HR" b="1" kern="1200" noProof="0" dirty="0">
                  <a:solidFill>
                    <a:schemeClr val="accent6"/>
                  </a:solidFill>
                  <a:latin typeface="Arial" pitchFamily="34" charset="0"/>
                  <a:cs typeface="Arial" pitchFamily="34" charset="0"/>
                </a:rPr>
                <a:t>M</a:t>
              </a:r>
              <a:r>
                <a:rPr lang="en-GB" b="1" kern="1200" noProof="0" dirty="0" err="1">
                  <a:solidFill>
                    <a:schemeClr val="accent6"/>
                  </a:solidFill>
                  <a:latin typeface="Arial" pitchFamily="34" charset="0"/>
                  <a:cs typeface="Arial" pitchFamily="34" charset="0"/>
                </a:rPr>
                <a:t>ine</a:t>
              </a:r>
              <a:r>
                <a:rPr lang="en-GB" b="1" kern="1200" noProof="0" dirty="0">
                  <a:solidFill>
                    <a:schemeClr val="accent6"/>
                  </a:solidFill>
                  <a:latin typeface="Arial" pitchFamily="34" charset="0"/>
                  <a:cs typeface="Arial" pitchFamily="34" charset="0"/>
                </a:rPr>
                <a:t> </a:t>
              </a:r>
              <a:r>
                <a:rPr lang="hr-HR" b="1" kern="1200" noProof="0" dirty="0">
                  <a:solidFill>
                    <a:schemeClr val="accent6"/>
                  </a:solidFill>
                  <a:latin typeface="Arial" pitchFamily="34" charset="0"/>
                  <a:cs typeface="Arial" pitchFamily="34" charset="0"/>
                </a:rPr>
                <a:t>A</a:t>
              </a:r>
              <a:r>
                <a:rPr lang="en-GB" b="1" kern="1200" noProof="0" dirty="0" err="1">
                  <a:solidFill>
                    <a:schemeClr val="accent6"/>
                  </a:solidFill>
                  <a:latin typeface="Arial" pitchFamily="34" charset="0"/>
                  <a:cs typeface="Arial" pitchFamily="34" charset="0"/>
                </a:rPr>
                <a:t>ction</a:t>
              </a:r>
              <a:r>
                <a:rPr lang="en-GB"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Programmes</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and</a:t>
              </a:r>
              <a:r>
                <a:rPr lang="hr-HR" b="1" kern="1200" noProof="0" dirty="0">
                  <a:solidFill>
                    <a:schemeClr val="accent6"/>
                  </a:solidFill>
                  <a:latin typeface="Arial" pitchFamily="34" charset="0"/>
                  <a:cs typeface="Arial" pitchFamily="34" charset="0"/>
                </a:rPr>
                <a:t> C</a:t>
              </a:r>
              <a:r>
                <a:rPr lang="en-GB" b="1" kern="1200" noProof="0" dirty="0" err="1">
                  <a:solidFill>
                    <a:schemeClr val="accent6"/>
                  </a:solidFill>
                  <a:latin typeface="Arial" pitchFamily="34" charset="0"/>
                  <a:cs typeface="Arial" pitchFamily="34" charset="0"/>
                </a:rPr>
                <a:t>entres</a:t>
              </a:r>
              <a:endParaRPr lang="en-GB" b="1" kern="1200" noProof="0" dirty="0">
                <a:solidFill>
                  <a:schemeClr val="accent6"/>
                </a:solidFill>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en-GB" b="1" i="0" kern="1200" dirty="0">
                  <a:solidFill>
                    <a:schemeClr val="accent6"/>
                  </a:solidFill>
                  <a:latin typeface="Arial" panose="020B0604020202020204" pitchFamily="34" charset="0"/>
                  <a:cs typeface="Arial" panose="020B0604020202020204" pitchFamily="34" charset="0"/>
                </a:rPr>
                <a:t>Laws, bylaws </a:t>
              </a:r>
              <a:r>
                <a:rPr lang="hr-HR" b="1" i="0" kern="1200" dirty="0" err="1">
                  <a:solidFill>
                    <a:schemeClr val="accent6"/>
                  </a:solidFill>
                  <a:latin typeface="Arial" panose="020B0604020202020204" pitchFamily="34" charset="0"/>
                  <a:cs typeface="Arial" panose="020B0604020202020204" pitchFamily="34" charset="0"/>
                </a:rPr>
                <a:t>in</a:t>
              </a:r>
              <a:r>
                <a:rPr lang="hr-HR" b="1" i="0" kern="1200" dirty="0">
                  <a:solidFill>
                    <a:schemeClr val="accent6"/>
                  </a:solidFill>
                  <a:latin typeface="Arial" panose="020B0604020202020204" pitchFamily="34" charset="0"/>
                  <a:cs typeface="Arial" panose="020B0604020202020204" pitchFamily="34" charset="0"/>
                </a:rPr>
                <a:t> </a:t>
              </a:r>
              <a:r>
                <a:rPr lang="hr-HR" b="1" i="0" kern="1200" dirty="0" err="1">
                  <a:solidFill>
                    <a:schemeClr val="accent6"/>
                  </a:solidFill>
                  <a:latin typeface="Arial" panose="020B0604020202020204" pitchFamily="34" charset="0"/>
                  <a:cs typeface="Arial" panose="020B0604020202020204" pitchFamily="34" charset="0"/>
                </a:rPr>
                <a:t>the</a:t>
              </a:r>
              <a:r>
                <a:rPr lang="hr-HR" b="1" i="0" kern="1200" dirty="0">
                  <a:solidFill>
                    <a:schemeClr val="accent6"/>
                  </a:solidFill>
                  <a:latin typeface="Arial" panose="020B0604020202020204" pitchFamily="34" charset="0"/>
                  <a:cs typeface="Arial" panose="020B0604020202020204" pitchFamily="34" charset="0"/>
                </a:rPr>
                <a:t> Mine </a:t>
              </a:r>
              <a:r>
                <a:rPr lang="hr-HR" b="1" i="0" kern="1200" dirty="0" err="1">
                  <a:solidFill>
                    <a:schemeClr val="accent6"/>
                  </a:solidFill>
                  <a:latin typeface="Arial" panose="020B0604020202020204" pitchFamily="34" charset="0"/>
                  <a:cs typeface="Arial" panose="020B0604020202020204" pitchFamily="34" charset="0"/>
                </a:rPr>
                <a:t>Action</a:t>
              </a:r>
              <a:endParaRPr lang="en-GB" b="1" kern="1200" noProof="0" dirty="0">
                <a:solidFill>
                  <a:schemeClr val="accent6"/>
                </a:solidFill>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hr-HR" b="1" kern="1200" noProof="0" dirty="0" err="1">
                  <a:solidFill>
                    <a:schemeClr val="accent6"/>
                  </a:solidFill>
                  <a:latin typeface="Arial" pitchFamily="34" charset="0"/>
                  <a:cs typeface="Arial" pitchFamily="34" charset="0"/>
                </a:rPr>
                <a:t>Assistance</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in</a:t>
              </a:r>
              <a:r>
                <a:rPr lang="hr-HR" b="1" kern="1200" noProof="0" dirty="0">
                  <a:solidFill>
                    <a:schemeClr val="accent6"/>
                  </a:solidFill>
                  <a:latin typeface="Arial" pitchFamily="34" charset="0"/>
                  <a:cs typeface="Arial" pitchFamily="34" charset="0"/>
                </a:rPr>
                <a:t> e</a:t>
              </a:r>
              <a:r>
                <a:rPr lang="en-GB" b="1" kern="1200" noProof="0" dirty="0" err="1">
                  <a:solidFill>
                    <a:schemeClr val="accent6"/>
                  </a:solidFill>
                  <a:latin typeface="Arial" pitchFamily="34" charset="0"/>
                  <a:cs typeface="Arial" pitchFamily="34" charset="0"/>
                </a:rPr>
                <a:t>stablishment</a:t>
              </a:r>
              <a:r>
                <a:rPr lang="en-GB" b="1" kern="1200" noProof="0" dirty="0">
                  <a:solidFill>
                    <a:schemeClr val="accent6"/>
                  </a:solidFill>
                  <a:latin typeface="Arial" pitchFamily="34" charset="0"/>
                  <a:cs typeface="Arial" pitchFamily="34" charset="0"/>
                </a:rPr>
                <a:t> of </a:t>
              </a:r>
              <a:r>
                <a:rPr lang="hr-HR" b="1" kern="1200" noProof="0" dirty="0" err="1">
                  <a:solidFill>
                    <a:schemeClr val="accent6"/>
                  </a:solidFill>
                  <a:latin typeface="Arial" pitchFamily="34" charset="0"/>
                  <a:cs typeface="Arial" pitchFamily="34" charset="0"/>
                </a:rPr>
                <a:t>Information</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Managament</a:t>
              </a:r>
              <a:r>
                <a:rPr lang="hr-HR" b="1" kern="1200" noProof="0" dirty="0">
                  <a:solidFill>
                    <a:schemeClr val="accent6"/>
                  </a:solidFill>
                  <a:latin typeface="Arial" pitchFamily="34" charset="0"/>
                  <a:cs typeface="Arial" pitchFamily="34" charset="0"/>
                </a:rPr>
                <a:t> System </a:t>
              </a:r>
              <a:r>
                <a:rPr lang="hr-HR" b="1" kern="1200" noProof="0" dirty="0" err="1">
                  <a:solidFill>
                    <a:schemeClr val="accent6"/>
                  </a:solidFill>
                  <a:latin typeface="Arial" pitchFamily="34" charset="0"/>
                  <a:cs typeface="Arial" pitchFamily="34" charset="0"/>
                </a:rPr>
                <a:t>in</a:t>
              </a:r>
              <a:r>
                <a:rPr lang="hr-HR" b="1" kern="1200" noProof="0" dirty="0">
                  <a:solidFill>
                    <a:schemeClr val="accent6"/>
                  </a:solidFill>
                  <a:latin typeface="Arial" pitchFamily="34" charset="0"/>
                  <a:cs typeface="Arial" pitchFamily="34" charset="0"/>
                </a:rPr>
                <a:t> Mine </a:t>
              </a:r>
              <a:r>
                <a:rPr lang="hr-HR" b="1" kern="1200" noProof="0" dirty="0" err="1">
                  <a:solidFill>
                    <a:schemeClr val="accent6"/>
                  </a:solidFill>
                  <a:latin typeface="Arial" pitchFamily="34" charset="0"/>
                  <a:cs typeface="Arial" pitchFamily="34" charset="0"/>
                </a:rPr>
                <a:t>Action</a:t>
              </a:r>
              <a:endParaRPr lang="hr-HR" b="1" kern="1200" noProof="0" dirty="0">
                <a:solidFill>
                  <a:schemeClr val="accent6"/>
                </a:solidFill>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hr-HR" b="1" dirty="0" err="1">
                  <a:solidFill>
                    <a:schemeClr val="accent6"/>
                  </a:solidFill>
                  <a:latin typeface="Arial" pitchFamily="34" charset="0"/>
                  <a:cs typeface="Arial" pitchFamily="34" charset="0"/>
                </a:rPr>
                <a:t>Assistance</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in</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establishment</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of</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an</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effective</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Planning</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and</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Prioritizing</a:t>
              </a:r>
              <a:r>
                <a:rPr lang="hr-HR" b="1" dirty="0">
                  <a:solidFill>
                    <a:schemeClr val="accent6"/>
                  </a:solidFill>
                  <a:latin typeface="Arial" pitchFamily="34" charset="0"/>
                  <a:cs typeface="Arial" pitchFamily="34" charset="0"/>
                </a:rPr>
                <a:t> system</a:t>
              </a:r>
            </a:p>
            <a:p>
              <a:pPr marL="114300" lvl="1" indent="-114300" algn="just" defTabSz="622300">
                <a:lnSpc>
                  <a:spcPct val="90000"/>
                </a:lnSpc>
                <a:spcBef>
                  <a:spcPct val="0"/>
                </a:spcBef>
                <a:spcAft>
                  <a:spcPct val="15000"/>
                </a:spcAft>
                <a:buChar char="•"/>
              </a:pPr>
              <a:r>
                <a:rPr lang="hr-HR" b="1" kern="1200" noProof="0" dirty="0" err="1">
                  <a:solidFill>
                    <a:schemeClr val="accent6"/>
                  </a:solidFill>
                  <a:latin typeface="Arial" pitchFamily="34" charset="0"/>
                  <a:cs typeface="Arial" pitchFamily="34" charset="0"/>
                </a:rPr>
                <a:t>Assistance</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in</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establishment</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of</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Quality</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Managament</a:t>
              </a:r>
              <a:r>
                <a:rPr lang="hr-HR" b="1" kern="1200" noProof="0" dirty="0">
                  <a:solidFill>
                    <a:schemeClr val="accent6"/>
                  </a:solidFill>
                  <a:latin typeface="Arial" pitchFamily="34" charset="0"/>
                  <a:cs typeface="Arial" pitchFamily="34" charset="0"/>
                </a:rPr>
                <a:t> </a:t>
              </a:r>
              <a:endParaRPr lang="en-GB" b="1" kern="1200" noProof="0" dirty="0">
                <a:solidFill>
                  <a:schemeClr val="accent6"/>
                </a:solidFill>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hr-HR" b="1" kern="1200" noProof="0" dirty="0">
                  <a:solidFill>
                    <a:schemeClr val="accent6"/>
                  </a:solidFill>
                  <a:latin typeface="Arial" pitchFamily="34" charset="0"/>
                  <a:cs typeface="Arial" pitchFamily="34" charset="0"/>
                </a:rPr>
                <a:t>D</a:t>
              </a:r>
              <a:r>
                <a:rPr lang="en-GB" b="1" kern="1200" noProof="0" dirty="0" err="1">
                  <a:solidFill>
                    <a:schemeClr val="accent6"/>
                  </a:solidFill>
                  <a:latin typeface="Arial" pitchFamily="34" charset="0"/>
                  <a:cs typeface="Arial" pitchFamily="34" charset="0"/>
                </a:rPr>
                <a:t>eveloping</a:t>
              </a:r>
              <a:r>
                <a:rPr lang="en-GB" b="1" kern="1200" noProof="0" dirty="0">
                  <a:solidFill>
                    <a:schemeClr val="accent6"/>
                  </a:solidFill>
                  <a:latin typeface="Arial" pitchFamily="34" charset="0"/>
                  <a:cs typeface="Arial" pitchFamily="34" charset="0"/>
                </a:rPr>
                <a:t> National </a:t>
              </a:r>
              <a:r>
                <a:rPr lang="hr-HR" b="1" kern="1200" noProof="0" dirty="0">
                  <a:solidFill>
                    <a:schemeClr val="accent6"/>
                  </a:solidFill>
                  <a:latin typeface="Arial" pitchFamily="34" charset="0"/>
                  <a:cs typeface="Arial" pitchFamily="34" charset="0"/>
                </a:rPr>
                <a:t>Mine </a:t>
              </a:r>
              <a:r>
                <a:rPr lang="hr-HR" b="1" kern="1200" noProof="0" dirty="0" err="1">
                  <a:solidFill>
                    <a:schemeClr val="accent6"/>
                  </a:solidFill>
                  <a:latin typeface="Arial" pitchFamily="34" charset="0"/>
                  <a:cs typeface="Arial" pitchFamily="34" charset="0"/>
                </a:rPr>
                <a:t>Action</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Strategies</a:t>
              </a:r>
              <a:r>
                <a:rPr lang="en-GB" b="1" kern="1200" noProof="0"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Standards</a:t>
              </a:r>
              <a:r>
                <a:rPr lang="hr-HR" b="1" dirty="0">
                  <a:solidFill>
                    <a:schemeClr val="accent6"/>
                  </a:solidFill>
                  <a:latin typeface="Arial" pitchFamily="34" charset="0"/>
                  <a:cs typeface="Arial" pitchFamily="34" charset="0"/>
                </a:rPr>
                <a:t> </a:t>
              </a:r>
              <a:r>
                <a:rPr lang="en-GB" b="1" kern="1200" noProof="0" dirty="0">
                  <a:solidFill>
                    <a:schemeClr val="accent6"/>
                  </a:solidFill>
                  <a:latin typeface="Arial" pitchFamily="34" charset="0"/>
                  <a:cs typeface="Arial" pitchFamily="34" charset="0"/>
                </a:rPr>
                <a:t>and </a:t>
              </a:r>
              <a:r>
                <a:rPr lang="hr-HR" b="1" kern="1200" noProof="0" dirty="0">
                  <a:solidFill>
                    <a:schemeClr val="accent6"/>
                  </a:solidFill>
                  <a:latin typeface="Arial" pitchFamily="34" charset="0"/>
                  <a:cs typeface="Arial" pitchFamily="34" charset="0"/>
                </a:rPr>
                <a:t>O</a:t>
              </a:r>
              <a:r>
                <a:rPr lang="en-GB" b="1" kern="1200" noProof="0" dirty="0" err="1">
                  <a:solidFill>
                    <a:schemeClr val="accent6"/>
                  </a:solidFill>
                  <a:latin typeface="Arial" pitchFamily="34" charset="0"/>
                  <a:cs typeface="Arial" pitchFamily="34" charset="0"/>
                </a:rPr>
                <a:t>perational</a:t>
              </a:r>
              <a:r>
                <a:rPr lang="en-GB"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procedures</a:t>
              </a:r>
              <a:endParaRPr lang="en-GB" b="1" kern="1200" noProof="0" dirty="0">
                <a:solidFill>
                  <a:schemeClr val="accent6"/>
                </a:solidFill>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hr-HR" b="1" kern="1200" noProof="0" dirty="0" err="1">
                  <a:solidFill>
                    <a:schemeClr val="accent6"/>
                  </a:solidFill>
                  <a:latin typeface="Arial" pitchFamily="34" charset="0"/>
                  <a:cs typeface="Arial" pitchFamily="34" charset="0"/>
                </a:rPr>
                <a:t>Non-technical</a:t>
              </a:r>
              <a:r>
                <a:rPr lang="en-GB" b="1" kern="1200" noProof="0" dirty="0">
                  <a:solidFill>
                    <a:schemeClr val="accent6"/>
                  </a:solidFill>
                  <a:latin typeface="Arial" pitchFamily="34" charset="0"/>
                  <a:cs typeface="Arial" pitchFamily="34" charset="0"/>
                </a:rPr>
                <a:t> and </a:t>
              </a:r>
              <a:r>
                <a:rPr lang="hr-HR" b="1" kern="1200" noProof="0" dirty="0">
                  <a:solidFill>
                    <a:schemeClr val="accent6"/>
                  </a:solidFill>
                  <a:latin typeface="Arial" pitchFamily="34" charset="0"/>
                  <a:cs typeface="Arial" pitchFamily="34" charset="0"/>
                </a:rPr>
                <a:t>T</a:t>
              </a:r>
              <a:r>
                <a:rPr lang="en-GB" b="1" kern="1200" noProof="0" dirty="0" err="1">
                  <a:solidFill>
                    <a:schemeClr val="accent6"/>
                  </a:solidFill>
                  <a:latin typeface="Arial" pitchFamily="34" charset="0"/>
                  <a:cs typeface="Arial" pitchFamily="34" charset="0"/>
                </a:rPr>
                <a:t>echnical</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survey</a:t>
              </a:r>
              <a:r>
                <a:rPr lang="en-GB" b="1" kern="1200" noProof="0" dirty="0">
                  <a:solidFill>
                    <a:schemeClr val="accent6"/>
                  </a:solidFill>
                  <a:latin typeface="Arial" pitchFamily="34" charset="0"/>
                  <a:cs typeface="Arial" pitchFamily="34" charset="0"/>
                </a:rPr>
                <a:t> and defining</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of</a:t>
              </a:r>
              <a:r>
                <a:rPr lang="hr-HR" b="1" kern="1200" noProof="0" dirty="0">
                  <a:solidFill>
                    <a:schemeClr val="accent6"/>
                  </a:solidFill>
                  <a:latin typeface="Arial" pitchFamily="34" charset="0"/>
                  <a:cs typeface="Arial" pitchFamily="34" charset="0"/>
                </a:rPr>
                <a:t> </a:t>
              </a:r>
              <a:r>
                <a:rPr lang="en-GB" b="1" kern="1200" noProof="0" dirty="0">
                  <a:solidFill>
                    <a:schemeClr val="accent6"/>
                  </a:solidFill>
                  <a:latin typeface="Arial" pitchFamily="34" charset="0"/>
                  <a:cs typeface="Arial" pitchFamily="34" charset="0"/>
                </a:rPr>
                <a:t> </a:t>
              </a:r>
              <a:r>
                <a:rPr lang="hr-HR" b="1" kern="1200" noProof="0" dirty="0">
                  <a:solidFill>
                    <a:schemeClr val="accent6"/>
                  </a:solidFill>
                  <a:latin typeface="Arial" pitchFamily="34" charset="0"/>
                  <a:cs typeface="Arial" pitchFamily="34" charset="0"/>
                </a:rPr>
                <a:t>HA</a:t>
              </a:r>
              <a:r>
                <a:rPr lang="en-GB" b="1" kern="1200" noProof="0" dirty="0">
                  <a:solidFill>
                    <a:schemeClr val="accent6"/>
                  </a:solidFill>
                  <a:latin typeface="Arial" pitchFamily="34" charset="0"/>
                  <a:cs typeface="Arial" pitchFamily="34" charset="0"/>
                </a:rPr>
                <a:t>s, </a:t>
              </a:r>
              <a:r>
                <a:rPr lang="hr-HR" b="1" kern="1200" noProof="0" dirty="0" err="1">
                  <a:solidFill>
                    <a:schemeClr val="accent6"/>
                  </a:solidFill>
                  <a:latin typeface="Arial" pitchFamily="34" charset="0"/>
                  <a:cs typeface="Arial" pitchFamily="34" charset="0"/>
                </a:rPr>
                <a:t>with</a:t>
              </a:r>
              <a:r>
                <a:rPr lang="hr-HR" b="1" kern="1200" noProof="0"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the</a:t>
              </a:r>
              <a:r>
                <a:rPr lang="hr-HR" b="1" dirty="0">
                  <a:solidFill>
                    <a:schemeClr val="accent6"/>
                  </a:solidFill>
                  <a:latin typeface="Arial" pitchFamily="34" charset="0"/>
                  <a:cs typeface="Arial" pitchFamily="34" charset="0"/>
                </a:rPr>
                <a:t> </a:t>
              </a:r>
              <a:r>
                <a:rPr lang="en-GB" b="1" kern="1200" noProof="0" dirty="0">
                  <a:solidFill>
                    <a:schemeClr val="accent6"/>
                  </a:solidFill>
                  <a:latin typeface="Arial" pitchFamily="34" charset="0"/>
                  <a:cs typeface="Arial" pitchFamily="34" charset="0"/>
                </a:rPr>
                <a:t>education of survey teams  </a:t>
              </a:r>
            </a:p>
            <a:p>
              <a:pPr marL="114300" lvl="1" indent="-114300" algn="just" defTabSz="622300">
                <a:lnSpc>
                  <a:spcPct val="90000"/>
                </a:lnSpc>
                <a:spcBef>
                  <a:spcPct val="0"/>
                </a:spcBef>
                <a:spcAft>
                  <a:spcPct val="15000"/>
                </a:spcAft>
                <a:buChar char="•"/>
              </a:pPr>
              <a:r>
                <a:rPr lang="en-GB" b="1" kern="1200" noProof="0" dirty="0">
                  <a:solidFill>
                    <a:schemeClr val="accent6"/>
                  </a:solidFill>
                  <a:latin typeface="Arial" pitchFamily="34" charset="0"/>
                  <a:cs typeface="Arial" pitchFamily="34" charset="0"/>
                </a:rPr>
                <a:t>Education of </a:t>
              </a:r>
              <a:r>
                <a:rPr lang="hr-HR" b="1" kern="1200" noProof="0" dirty="0">
                  <a:solidFill>
                    <a:schemeClr val="accent6"/>
                  </a:solidFill>
                  <a:latin typeface="Arial" pitchFamily="34" charset="0"/>
                  <a:cs typeface="Arial" pitchFamily="34" charset="0"/>
                </a:rPr>
                <a:t>Mine </a:t>
              </a:r>
              <a:r>
                <a:rPr lang="hr-HR" b="1" kern="1200" noProof="0" dirty="0" err="1">
                  <a:solidFill>
                    <a:schemeClr val="accent6"/>
                  </a:solidFill>
                  <a:latin typeface="Arial" pitchFamily="34" charset="0"/>
                  <a:cs typeface="Arial" pitchFamily="34" charset="0"/>
                </a:rPr>
                <a:t>Action</a:t>
              </a:r>
              <a:r>
                <a:rPr lang="en-GB" b="1" kern="1200" noProof="0" dirty="0">
                  <a:solidFill>
                    <a:schemeClr val="accent6"/>
                  </a:solidFill>
                  <a:latin typeface="Arial" pitchFamily="34" charset="0"/>
                  <a:cs typeface="Arial" pitchFamily="34" charset="0"/>
                </a:rPr>
                <a:t> personnel</a:t>
              </a:r>
              <a:endParaRPr lang="hr-HR" b="1" kern="1200" noProof="0" dirty="0">
                <a:solidFill>
                  <a:schemeClr val="accent6"/>
                </a:solidFill>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hr-HR" b="1" dirty="0">
                  <a:solidFill>
                    <a:schemeClr val="accent6"/>
                  </a:solidFill>
                  <a:latin typeface="Arial" pitchFamily="34" charset="0"/>
                  <a:cs typeface="Arial" pitchFamily="34" charset="0"/>
                </a:rPr>
                <a:t>EORE </a:t>
              </a:r>
              <a:r>
                <a:rPr lang="hr-HR" b="1" dirty="0" err="1">
                  <a:solidFill>
                    <a:schemeClr val="accent6"/>
                  </a:solidFill>
                  <a:latin typeface="Arial" pitchFamily="34" charset="0"/>
                  <a:cs typeface="Arial" pitchFamily="34" charset="0"/>
                </a:rPr>
                <a:t>and</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training</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of</a:t>
              </a:r>
              <a:r>
                <a:rPr lang="hr-HR" b="1" dirty="0">
                  <a:solidFill>
                    <a:schemeClr val="accent6"/>
                  </a:solidFill>
                  <a:latin typeface="Arial" pitchFamily="34" charset="0"/>
                  <a:cs typeface="Arial" pitchFamily="34" charset="0"/>
                </a:rPr>
                <a:t> EORE </a:t>
              </a:r>
              <a:r>
                <a:rPr lang="hr-HR" b="1" dirty="0" err="1">
                  <a:solidFill>
                    <a:schemeClr val="accent6"/>
                  </a:solidFill>
                  <a:latin typeface="Arial" pitchFamily="34" charset="0"/>
                  <a:cs typeface="Arial" pitchFamily="34" charset="0"/>
                </a:rPr>
                <a:t>trainers</a:t>
              </a:r>
              <a:endParaRPr lang="en-GB" b="1" kern="1200" noProof="0" dirty="0">
                <a:solidFill>
                  <a:schemeClr val="accent6"/>
                </a:solidFill>
                <a:latin typeface="Arial" pitchFamily="34" charset="0"/>
                <a:cs typeface="Arial" pitchFamily="34" charset="0"/>
              </a:endParaRPr>
            </a:p>
            <a:p>
              <a:pPr marL="114300" lvl="1" indent="-114300" algn="just" defTabSz="622300">
                <a:lnSpc>
                  <a:spcPct val="90000"/>
                </a:lnSpc>
                <a:spcBef>
                  <a:spcPct val="0"/>
                </a:spcBef>
                <a:spcAft>
                  <a:spcPct val="15000"/>
                </a:spcAft>
                <a:buChar char="•"/>
              </a:pPr>
              <a:r>
                <a:rPr lang="hr-HR" b="1" kern="1200" noProof="0" dirty="0">
                  <a:solidFill>
                    <a:schemeClr val="accent6"/>
                  </a:solidFill>
                  <a:latin typeface="Arial" pitchFamily="34" charset="0"/>
                  <a:cs typeface="Arial" pitchFamily="34" charset="0"/>
                </a:rPr>
                <a:t>Personal p</a:t>
              </a:r>
              <a:r>
                <a:rPr lang="en-GB" b="1" kern="1200" noProof="0" dirty="0" err="1">
                  <a:solidFill>
                    <a:schemeClr val="accent6"/>
                  </a:solidFill>
                  <a:latin typeface="Arial" pitchFamily="34" charset="0"/>
                  <a:cs typeface="Arial" pitchFamily="34" charset="0"/>
                </a:rPr>
                <a:t>rotective</a:t>
              </a:r>
              <a:r>
                <a:rPr lang="en-GB" b="1" kern="1200" noProof="0" dirty="0">
                  <a:solidFill>
                    <a:schemeClr val="accent6"/>
                  </a:solidFill>
                  <a:latin typeface="Arial" pitchFamily="34" charset="0"/>
                  <a:cs typeface="Arial" pitchFamily="34" charset="0"/>
                </a:rPr>
                <a:t> </a:t>
              </a:r>
              <a:r>
                <a:rPr lang="hr-HR" b="1" kern="1200" noProof="0" dirty="0">
                  <a:solidFill>
                    <a:schemeClr val="accent6"/>
                  </a:solidFill>
                  <a:latin typeface="Arial" pitchFamily="34" charset="0"/>
                  <a:cs typeface="Arial" pitchFamily="34" charset="0"/>
                </a:rPr>
                <a:t>e</a:t>
              </a:r>
              <a:r>
                <a:rPr lang="en-GB" b="1" kern="1200" noProof="0" dirty="0" err="1">
                  <a:solidFill>
                    <a:schemeClr val="accent6"/>
                  </a:solidFill>
                  <a:latin typeface="Arial" pitchFamily="34" charset="0"/>
                  <a:cs typeface="Arial" pitchFamily="34" charset="0"/>
                </a:rPr>
                <a:t>quipment</a:t>
              </a:r>
              <a:r>
                <a:rPr lang="en-GB" b="1" kern="1200" noProof="0" dirty="0">
                  <a:solidFill>
                    <a:schemeClr val="accent6"/>
                  </a:solidFill>
                  <a:latin typeface="Arial" pitchFamily="34" charset="0"/>
                  <a:cs typeface="Arial" pitchFamily="34" charset="0"/>
                </a:rPr>
                <a:t> and </a:t>
              </a:r>
              <a:r>
                <a:rPr lang="hr-HR" b="1" kern="1200" noProof="0" dirty="0">
                  <a:solidFill>
                    <a:schemeClr val="accent6"/>
                  </a:solidFill>
                  <a:latin typeface="Arial" pitchFamily="34" charset="0"/>
                  <a:cs typeface="Arial" pitchFamily="34" charset="0"/>
                </a:rPr>
                <a:t>d</a:t>
              </a:r>
              <a:r>
                <a:rPr lang="en-GB" b="1" kern="1200" noProof="0" dirty="0" err="1">
                  <a:solidFill>
                    <a:schemeClr val="accent6"/>
                  </a:solidFill>
                  <a:latin typeface="Arial" pitchFamily="34" charset="0"/>
                  <a:cs typeface="Arial" pitchFamily="34" charset="0"/>
                </a:rPr>
                <a:t>emining</a:t>
              </a:r>
              <a:r>
                <a:rPr lang="en-GB" b="1" kern="1200" noProof="0" dirty="0">
                  <a:solidFill>
                    <a:schemeClr val="accent6"/>
                  </a:solidFill>
                  <a:latin typeface="Arial" pitchFamily="34" charset="0"/>
                  <a:cs typeface="Arial" pitchFamily="34" charset="0"/>
                </a:rPr>
                <a:t> machinery manufactured in the Croatia</a:t>
              </a:r>
            </a:p>
            <a:p>
              <a:pPr marL="114300" lvl="1" indent="-114300" algn="just" defTabSz="622300">
                <a:lnSpc>
                  <a:spcPct val="90000"/>
                </a:lnSpc>
                <a:spcBef>
                  <a:spcPct val="0"/>
                </a:spcBef>
                <a:spcAft>
                  <a:spcPct val="15000"/>
                </a:spcAft>
                <a:buChar char="•"/>
              </a:pPr>
              <a:r>
                <a:rPr lang="en-GB" b="1" kern="1200" noProof="0" dirty="0">
                  <a:solidFill>
                    <a:schemeClr val="accent6"/>
                  </a:solidFill>
                  <a:latin typeface="Arial" pitchFamily="34" charset="0"/>
                  <a:cs typeface="Arial" pitchFamily="34" charset="0"/>
                </a:rPr>
                <a:t>Capacities</a:t>
              </a:r>
              <a:r>
                <a:rPr lang="hr-HR" b="1" dirty="0">
                  <a:solidFill>
                    <a:schemeClr val="accent6"/>
                  </a:solidFill>
                  <a:latin typeface="Arial" pitchFamily="34" charset="0"/>
                  <a:cs typeface="Arial" pitchFamily="34" charset="0"/>
                </a:rPr>
                <a:t>, </a:t>
              </a:r>
              <a:r>
                <a:rPr lang="hr-HR" b="1" dirty="0" err="1">
                  <a:solidFill>
                    <a:schemeClr val="accent6"/>
                  </a:solidFill>
                  <a:latin typeface="Arial" pitchFamily="34" charset="0"/>
                  <a:cs typeface="Arial" pitchFamily="34" charset="0"/>
                </a:rPr>
                <a:t>technology</a:t>
              </a:r>
              <a:r>
                <a:rPr lang="en-GB" b="1" kern="1200" noProof="0" dirty="0">
                  <a:solidFill>
                    <a:schemeClr val="accent6"/>
                  </a:solidFill>
                  <a:latin typeface="Arial" pitchFamily="34" charset="0"/>
                  <a:cs typeface="Arial" pitchFamily="34" charset="0"/>
                </a:rPr>
                <a:t> and knowledge of </a:t>
              </a:r>
              <a:r>
                <a:rPr lang="hr-HR" b="1" kern="1200" noProof="0" dirty="0" err="1">
                  <a:solidFill>
                    <a:schemeClr val="accent6"/>
                  </a:solidFill>
                  <a:latin typeface="Arial" pitchFamily="34" charset="0"/>
                  <a:cs typeface="Arial" pitchFamily="34" charset="0"/>
                </a:rPr>
                <a:t>the</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commercial</a:t>
              </a:r>
              <a:r>
                <a:rPr lang="hr-HR" b="1" kern="1200" noProof="0" dirty="0">
                  <a:solidFill>
                    <a:schemeClr val="accent6"/>
                  </a:solidFill>
                  <a:latin typeface="Arial" pitchFamily="34" charset="0"/>
                  <a:cs typeface="Arial" pitchFamily="34" charset="0"/>
                </a:rPr>
                <a:t> </a:t>
              </a:r>
              <a:r>
                <a:rPr lang="hr-HR" b="1" kern="1200" noProof="0" dirty="0" err="1">
                  <a:solidFill>
                    <a:schemeClr val="accent6"/>
                  </a:solidFill>
                  <a:latin typeface="Arial" pitchFamily="34" charset="0"/>
                  <a:cs typeface="Arial" pitchFamily="34" charset="0"/>
                </a:rPr>
                <a:t>companies</a:t>
              </a:r>
              <a:r>
                <a:rPr lang="hr-HR" b="1" kern="1200" noProof="0" dirty="0">
                  <a:solidFill>
                    <a:schemeClr val="accent6"/>
                  </a:solidFill>
                  <a:latin typeface="Arial" pitchFamily="34" charset="0"/>
                  <a:cs typeface="Arial" pitchFamily="34" charset="0"/>
                </a:rPr>
                <a:t> </a:t>
              </a:r>
              <a:r>
                <a:rPr lang="en-GB" b="1" kern="1200" noProof="0" dirty="0">
                  <a:solidFill>
                    <a:schemeClr val="accent6"/>
                  </a:solidFill>
                  <a:latin typeface="Arial" pitchFamily="34" charset="0"/>
                  <a:cs typeface="Arial" pitchFamily="34" charset="0"/>
                </a:rPr>
                <a:t>authorised for </a:t>
              </a:r>
              <a:r>
                <a:rPr lang="hr-HR" b="1" dirty="0" err="1">
                  <a:solidFill>
                    <a:schemeClr val="accent6"/>
                  </a:solidFill>
                  <a:latin typeface="Arial" pitchFamily="34" charset="0"/>
                  <a:cs typeface="Arial" pitchFamily="34" charset="0"/>
                </a:rPr>
                <a:t>humanitarian</a:t>
              </a:r>
              <a:r>
                <a:rPr lang="hr-HR" b="1" dirty="0">
                  <a:solidFill>
                    <a:schemeClr val="accent6"/>
                  </a:solidFill>
                  <a:latin typeface="Arial" pitchFamily="34" charset="0"/>
                  <a:cs typeface="Arial" pitchFamily="34" charset="0"/>
                </a:rPr>
                <a:t> </a:t>
              </a:r>
              <a:r>
                <a:rPr lang="en-GB" b="1" kern="1200" noProof="0" dirty="0">
                  <a:solidFill>
                    <a:schemeClr val="accent6"/>
                  </a:solidFill>
                  <a:latin typeface="Arial" pitchFamily="34" charset="0"/>
                  <a:cs typeface="Arial" pitchFamily="34" charset="0"/>
                </a:rPr>
                <a:t>demining</a:t>
              </a:r>
            </a:p>
            <a:p>
              <a:pPr marL="114300" lvl="1" indent="-114300" algn="just" defTabSz="622300">
                <a:lnSpc>
                  <a:spcPct val="90000"/>
                </a:lnSpc>
                <a:spcBef>
                  <a:spcPct val="0"/>
                </a:spcBef>
                <a:spcAft>
                  <a:spcPct val="15000"/>
                </a:spcAft>
                <a:buChar char="•"/>
              </a:pPr>
              <a:r>
                <a:rPr lang="en-GB" b="1" kern="1200" noProof="0" dirty="0">
                  <a:solidFill>
                    <a:schemeClr val="accent6"/>
                  </a:solidFill>
                  <a:latin typeface="Arial" pitchFamily="34" charset="0"/>
                  <a:cs typeface="Arial" pitchFamily="34" charset="0"/>
                </a:rPr>
                <a:t>Capacities for </a:t>
              </a:r>
              <a:r>
                <a:rPr lang="hr-HR" b="1" kern="1200" noProof="0" dirty="0" err="1">
                  <a:solidFill>
                    <a:schemeClr val="accent6"/>
                  </a:solidFill>
                  <a:latin typeface="Arial" pitchFamily="34" charset="0"/>
                  <a:cs typeface="Arial" pitchFamily="34" charset="0"/>
                </a:rPr>
                <a:t>the</a:t>
              </a:r>
              <a:r>
                <a:rPr lang="hr-HR" b="1" kern="1200" noProof="0" dirty="0">
                  <a:solidFill>
                    <a:schemeClr val="accent6"/>
                  </a:solidFill>
                  <a:latin typeface="Arial" pitchFamily="34" charset="0"/>
                  <a:cs typeface="Arial" pitchFamily="34" charset="0"/>
                </a:rPr>
                <a:t> </a:t>
              </a:r>
              <a:r>
                <a:rPr lang="en-GB" b="1" kern="1200" noProof="0" dirty="0">
                  <a:solidFill>
                    <a:schemeClr val="accent6"/>
                  </a:solidFill>
                  <a:latin typeface="Arial" pitchFamily="34" charset="0"/>
                  <a:cs typeface="Arial" pitchFamily="34" charset="0"/>
                </a:rPr>
                <a:t>testing </a:t>
              </a:r>
              <a:r>
                <a:rPr lang="hr-HR" b="1" kern="1200" noProof="0" dirty="0" err="1">
                  <a:solidFill>
                    <a:schemeClr val="accent6"/>
                  </a:solidFill>
                  <a:latin typeface="Arial" pitchFamily="34" charset="0"/>
                  <a:cs typeface="Arial" pitchFamily="34" charset="0"/>
                </a:rPr>
                <a:t>of</a:t>
              </a:r>
              <a:r>
                <a:rPr lang="hr-HR" b="1" kern="1200" noProof="0" dirty="0">
                  <a:solidFill>
                    <a:schemeClr val="accent6"/>
                  </a:solidFill>
                  <a:latin typeface="Arial" pitchFamily="34" charset="0"/>
                  <a:cs typeface="Arial" pitchFamily="34" charset="0"/>
                </a:rPr>
                <a:t> </a:t>
              </a:r>
              <a:r>
                <a:rPr lang="en-GB" b="1" kern="1200" noProof="0" dirty="0">
                  <a:solidFill>
                    <a:schemeClr val="accent6"/>
                  </a:solidFill>
                  <a:latin typeface="Arial" pitchFamily="34" charset="0"/>
                  <a:cs typeface="Arial" pitchFamily="34" charset="0"/>
                </a:rPr>
                <a:t>machines, equipment and devices and new methodologies for detecting explosive ordnance and UXO </a:t>
              </a:r>
              <a:r>
                <a:rPr lang="hr-HR" b="1" kern="1200" noProof="0" dirty="0" err="1">
                  <a:solidFill>
                    <a:schemeClr val="accent6"/>
                  </a:solidFill>
                  <a:latin typeface="Arial" pitchFamily="34" charset="0"/>
                  <a:cs typeface="Arial" pitchFamily="34" charset="0"/>
                </a:rPr>
                <a:t>within</a:t>
              </a:r>
              <a:r>
                <a:rPr lang="en-GB" b="1" kern="1200" noProof="0" dirty="0">
                  <a:solidFill>
                    <a:schemeClr val="accent6"/>
                  </a:solidFill>
                  <a:latin typeface="Arial" pitchFamily="34" charset="0"/>
                  <a:cs typeface="Arial" pitchFamily="34" charset="0"/>
                </a:rPr>
                <a:t> CROMAC </a:t>
              </a:r>
              <a:r>
                <a:rPr lang="en-GB" b="1" i="0" kern="1200" dirty="0">
                  <a:solidFill>
                    <a:schemeClr val="accent6"/>
                  </a:solidFill>
                  <a:latin typeface="Arial" panose="020B0604020202020204" pitchFamily="34" charset="0"/>
                  <a:cs typeface="Arial" panose="020B0604020202020204" pitchFamily="34" charset="0"/>
                </a:rPr>
                <a:t>Centre for Testing, Development and Training, Ltd</a:t>
              </a:r>
              <a:r>
                <a:rPr lang="en-GB" b="1" kern="1200" noProof="0" dirty="0">
                  <a:solidFill>
                    <a:schemeClr val="accent6"/>
                  </a:solidFill>
                  <a:latin typeface="Arial" pitchFamily="34" charset="0"/>
                  <a:cs typeface="Arial" pitchFamily="34" charset="0"/>
                </a:rPr>
                <a:t>. </a:t>
              </a:r>
            </a:p>
          </p:txBody>
        </p:sp>
      </p:grpSp>
      <p:grpSp>
        <p:nvGrpSpPr>
          <p:cNvPr id="9" name="Group 8">
            <a:extLst>
              <a:ext uri="{FF2B5EF4-FFF2-40B4-BE49-F238E27FC236}">
                <a16:creationId xmlns:a16="http://schemas.microsoft.com/office/drawing/2014/main" id="{5DE24818-0DD8-B69D-75B6-4FBF44C6B55F}"/>
              </a:ext>
            </a:extLst>
          </p:cNvPr>
          <p:cNvGrpSpPr/>
          <p:nvPr/>
        </p:nvGrpSpPr>
        <p:grpSpPr>
          <a:xfrm>
            <a:off x="2138186" y="505699"/>
            <a:ext cx="7135388" cy="677954"/>
            <a:chOff x="0" y="1930341"/>
            <a:chExt cx="6819453" cy="413280"/>
          </a:xfrm>
        </p:grpSpPr>
        <p:sp>
          <p:nvSpPr>
            <p:cNvPr id="10" name="Rectangle: Rounded Corners 9">
              <a:extLst>
                <a:ext uri="{FF2B5EF4-FFF2-40B4-BE49-F238E27FC236}">
                  <a16:creationId xmlns:a16="http://schemas.microsoft.com/office/drawing/2014/main" id="{19BDD038-3DFB-A47D-5A94-788D9119DCF8}"/>
                </a:ext>
              </a:extLst>
            </p:cNvPr>
            <p:cNvSpPr/>
            <p:nvPr/>
          </p:nvSpPr>
          <p:spPr>
            <a:xfrm>
              <a:off x="0" y="1930341"/>
              <a:ext cx="6819453" cy="413280"/>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algn="ctr"/>
              <a:endParaRPr lang="hr-HR"/>
            </a:p>
          </p:txBody>
        </p:sp>
        <p:sp>
          <p:nvSpPr>
            <p:cNvPr id="11" name="Rectangle: Rounded Corners 4">
              <a:extLst>
                <a:ext uri="{FF2B5EF4-FFF2-40B4-BE49-F238E27FC236}">
                  <a16:creationId xmlns:a16="http://schemas.microsoft.com/office/drawing/2014/main" id="{9574BC0D-5C82-5B8E-B81E-90C2BEA74ED0}"/>
                </a:ext>
              </a:extLst>
            </p:cNvPr>
            <p:cNvSpPr txBox="1"/>
            <p:nvPr/>
          </p:nvSpPr>
          <p:spPr>
            <a:xfrm>
              <a:off x="92438" y="1950516"/>
              <a:ext cx="6706840" cy="37293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57759" tIns="0" rIns="257759" bIns="0" numCol="1" spcCol="1270" anchor="ctr" anchorCtr="0">
              <a:noAutofit/>
            </a:bodyPr>
            <a:lstStyle/>
            <a:p>
              <a:pPr marL="0" lvl="0" indent="0" algn="ctr" defTabSz="622300">
                <a:lnSpc>
                  <a:spcPct val="90000"/>
                </a:lnSpc>
                <a:spcBef>
                  <a:spcPct val="0"/>
                </a:spcBef>
                <a:spcAft>
                  <a:spcPct val="35000"/>
                </a:spcAft>
                <a:buNone/>
              </a:pPr>
              <a:r>
                <a:rPr lang="hr-HR" b="1" kern="1200" dirty="0" err="1">
                  <a:solidFill>
                    <a:srgbClr val="FF0000"/>
                  </a:solidFill>
                  <a:latin typeface="Arial" panose="020B0604020202020204" pitchFamily="34" charset="0"/>
                  <a:cs typeface="Arial" panose="020B0604020202020204" pitchFamily="34" charset="0"/>
                </a:rPr>
                <a:t>We</a:t>
              </a:r>
              <a:r>
                <a:rPr lang="hr-HR" b="1" kern="1200" dirty="0">
                  <a:solidFill>
                    <a:srgbClr val="FF0000"/>
                  </a:solidFill>
                  <a:latin typeface="Arial" panose="020B0604020202020204" pitchFamily="34" charset="0"/>
                  <a:cs typeface="Arial" panose="020B0604020202020204" pitchFamily="34" charset="0"/>
                </a:rPr>
                <a:t> </a:t>
              </a:r>
              <a:r>
                <a:rPr lang="hr-HR" b="1" kern="1200" dirty="0" err="1">
                  <a:solidFill>
                    <a:srgbClr val="FF0000"/>
                  </a:solidFill>
                  <a:latin typeface="Arial" panose="020B0604020202020204" pitchFamily="34" charset="0"/>
                  <a:cs typeface="Arial" panose="020B0604020202020204" pitchFamily="34" charset="0"/>
                </a:rPr>
                <a:t>can</a:t>
              </a:r>
              <a:r>
                <a:rPr lang="hr-HR" b="1" kern="1200" dirty="0">
                  <a:solidFill>
                    <a:srgbClr val="FF0000"/>
                  </a:solidFill>
                  <a:latin typeface="Arial" panose="020B0604020202020204" pitchFamily="34" charset="0"/>
                  <a:cs typeface="Arial" panose="020B0604020202020204" pitchFamily="34" charset="0"/>
                </a:rPr>
                <a:t> </a:t>
              </a:r>
              <a:r>
                <a:rPr lang="hr-HR" b="1" kern="1200" dirty="0" err="1">
                  <a:solidFill>
                    <a:srgbClr val="FF0000"/>
                  </a:solidFill>
                  <a:latin typeface="Arial" panose="020B0604020202020204" pitchFamily="34" charset="0"/>
                  <a:cs typeface="Arial" panose="020B0604020202020204" pitchFamily="34" charset="0"/>
                </a:rPr>
                <a:t>offer</a:t>
              </a:r>
              <a:r>
                <a:rPr lang="hr-HR" b="1" kern="1200" dirty="0">
                  <a:solidFill>
                    <a:srgbClr val="FF0000"/>
                  </a:solidFill>
                  <a:latin typeface="Arial" panose="020B0604020202020204" pitchFamily="34" charset="0"/>
                  <a:cs typeface="Arial" panose="020B0604020202020204" pitchFamily="34" charset="0"/>
                </a:rPr>
                <a:t> </a:t>
              </a:r>
              <a:r>
                <a:rPr lang="hr-HR" b="1" kern="1200" dirty="0" err="1">
                  <a:solidFill>
                    <a:srgbClr val="FF0000"/>
                  </a:solidFill>
                  <a:latin typeface="Arial" panose="020B0604020202020204" pitchFamily="34" charset="0"/>
                  <a:cs typeface="Arial" panose="020B0604020202020204" pitchFamily="34" charset="0"/>
                </a:rPr>
                <a:t>the</a:t>
              </a:r>
              <a:r>
                <a:rPr lang="hr-HR" b="1" kern="1200" dirty="0">
                  <a:solidFill>
                    <a:srgbClr val="FF0000"/>
                  </a:solidFill>
                  <a:latin typeface="Arial" panose="020B0604020202020204" pitchFamily="34" charset="0"/>
                  <a:cs typeface="Arial" panose="020B0604020202020204" pitchFamily="34" charset="0"/>
                </a:rPr>
                <a:t> </a:t>
              </a:r>
              <a:r>
                <a:rPr lang="hr-HR" b="1" kern="1200" dirty="0" err="1">
                  <a:solidFill>
                    <a:srgbClr val="FF0000"/>
                  </a:solidFill>
                  <a:latin typeface="Arial" panose="020B0604020202020204" pitchFamily="34" charset="0"/>
                  <a:cs typeface="Arial" panose="020B0604020202020204" pitchFamily="34" charset="0"/>
                </a:rPr>
                <a:t>following</a:t>
              </a:r>
              <a:r>
                <a:rPr lang="hr-HR" b="1" kern="1200" dirty="0">
                  <a:solidFill>
                    <a:srgbClr val="FF0000"/>
                  </a:solidFill>
                  <a:latin typeface="Arial" panose="020B0604020202020204" pitchFamily="34" charset="0"/>
                  <a:cs typeface="Arial" panose="020B0604020202020204" pitchFamily="34" charset="0"/>
                </a:rPr>
                <a:t> </a:t>
              </a:r>
              <a:r>
                <a:rPr lang="hr-HR" b="1" kern="1200" dirty="0" err="1">
                  <a:solidFill>
                    <a:srgbClr val="FF0000"/>
                  </a:solidFill>
                  <a:latin typeface="Arial" panose="020B0604020202020204" pitchFamily="34" charset="0"/>
                  <a:cs typeface="Arial" panose="020B0604020202020204" pitchFamily="34" charset="0"/>
                </a:rPr>
                <a:t>support</a:t>
              </a:r>
              <a:r>
                <a:rPr lang="hr-HR" b="1" kern="1200" dirty="0">
                  <a:solidFill>
                    <a:srgbClr val="FF0000"/>
                  </a:solidFill>
                  <a:latin typeface="Arial" panose="020B0604020202020204" pitchFamily="34" charset="0"/>
                  <a:cs typeface="Arial" panose="020B0604020202020204" pitchFamily="34" charset="0"/>
                </a:rPr>
                <a:t> to UKRAINE</a:t>
              </a:r>
              <a:r>
                <a:rPr lang="vi-VN" b="1" kern="1200" dirty="0">
                  <a:solidFill>
                    <a:srgbClr val="FF0000"/>
                  </a:solidFill>
                  <a:latin typeface="Arial" panose="020B0604020202020204" pitchFamily="34" charset="0"/>
                  <a:cs typeface="Arial" panose="020B0604020202020204" pitchFamily="34" charset="0"/>
                </a:rPr>
                <a:t>:</a:t>
              </a:r>
              <a:endParaRPr lang="en-US" b="1" kern="1200" dirty="0">
                <a:solidFill>
                  <a:srgbClr val="FF0000"/>
                </a:solidFill>
                <a:latin typeface="Arial" panose="020B0604020202020204" pitchFamily="34" charset="0"/>
                <a:cs typeface="Arial" panose="020B0604020202020204" pitchFamily="34" charset="0"/>
              </a:endParaRPr>
            </a:p>
          </p:txBody>
        </p:sp>
      </p:grpSp>
      <p:pic>
        <p:nvPicPr>
          <p:cNvPr id="12" name="Picture 2">
            <a:extLst>
              <a:ext uri="{FF2B5EF4-FFF2-40B4-BE49-F238E27FC236}">
                <a16:creationId xmlns:a16="http://schemas.microsoft.com/office/drawing/2014/main" id="{A8F5E3A5-FCDD-50BB-43F7-771EE6D9637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8675" y="80380"/>
            <a:ext cx="639194" cy="72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72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Description: hc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89335" y="2571475"/>
            <a:ext cx="2751389" cy="129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p:nvSpPr>
        <p:spPr>
          <a:xfrm>
            <a:off x="1125360" y="4232610"/>
            <a:ext cx="10363200" cy="14700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accent6">
                    <a:lumMod val="75000"/>
                  </a:schemeClr>
                </a:solidFill>
                <a:latin typeface="Arial" panose="020B0604020202020204" pitchFamily="34" charset="0"/>
                <a:cs typeface="Arial" panose="020B0604020202020204" pitchFamily="34" charset="0"/>
              </a:rPr>
              <a:t>Thank you for your attention!</a:t>
            </a:r>
          </a:p>
        </p:txBody>
      </p:sp>
      <p:pic>
        <p:nvPicPr>
          <p:cNvPr id="4" name="Picture 1" descr="ŠTIT RCZ">
            <a:extLst>
              <a:ext uri="{FF2B5EF4-FFF2-40B4-BE49-F238E27FC236}">
                <a16:creationId xmlns:a16="http://schemas.microsoft.com/office/drawing/2014/main" id="{473689C8-7AD7-4A95-9C11-98DEE2C6B070}"/>
              </a:ext>
            </a:extLst>
          </p:cNvPr>
          <p:cNvPicPr/>
          <p:nvPr/>
        </p:nvPicPr>
        <p:blipFill rotWithShape="1">
          <a:blip r:embed="rId3">
            <a:extLst>
              <a:ext uri="{28A0092B-C50C-407E-A947-70E740481C1C}">
                <a14:useLocalDpi xmlns:a14="http://schemas.microsoft.com/office/drawing/2010/main" val="0"/>
              </a:ext>
            </a:extLst>
          </a:blip>
          <a:srcRect l="20129" t="14192" r="17182" b="7505"/>
          <a:stretch/>
        </p:blipFill>
        <p:spPr bwMode="auto">
          <a:xfrm>
            <a:off x="861283" y="2288187"/>
            <a:ext cx="1973388" cy="2324955"/>
          </a:xfrm>
          <a:prstGeom prst="rect">
            <a:avLst/>
          </a:prstGeom>
          <a:noFill/>
          <a:ln>
            <a:noFill/>
          </a:ln>
        </p:spPr>
      </p:pic>
      <p:sp>
        <p:nvSpPr>
          <p:cNvPr id="5" name="TekstniOkvir 1">
            <a:extLst>
              <a:ext uri="{FF2B5EF4-FFF2-40B4-BE49-F238E27FC236}">
                <a16:creationId xmlns:a16="http://schemas.microsoft.com/office/drawing/2014/main" id="{6E7F89CC-58D4-4CBD-88C6-FDD765938321}"/>
              </a:ext>
            </a:extLst>
          </p:cNvPr>
          <p:cNvSpPr txBox="1"/>
          <p:nvPr/>
        </p:nvSpPr>
        <p:spPr>
          <a:xfrm>
            <a:off x="431371" y="356659"/>
            <a:ext cx="10578027" cy="1569660"/>
          </a:xfrm>
          <a:prstGeom prst="rect">
            <a:avLst/>
          </a:prstGeom>
          <a:noFill/>
        </p:spPr>
        <p:txBody>
          <a:bodyPr wrap="square" rtlCol="0">
            <a:spAutoFit/>
          </a:bodyPr>
          <a:lstStyle/>
          <a:p>
            <a:pPr algn="ctr"/>
            <a:r>
              <a:rPr lang="hr-HR" sz="3200" b="1" dirty="0">
                <a:ln w="0"/>
                <a:solidFill>
                  <a:schemeClr val="accent6">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MINISTRY OF THE INTERIOR  </a:t>
            </a:r>
          </a:p>
          <a:p>
            <a:pPr algn="ctr"/>
            <a:r>
              <a:rPr lang="hr-HR" sz="3200" b="1" dirty="0">
                <a:ln w="0"/>
                <a:solidFill>
                  <a:schemeClr val="accent6">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CIVIL PROTECTION DIRECTORATE</a:t>
            </a:r>
          </a:p>
          <a:p>
            <a:pPr algn="ctr"/>
            <a:r>
              <a:rPr lang="hr-HR" sz="3200" b="1" dirty="0">
                <a:ln w="0"/>
                <a:solidFill>
                  <a:schemeClr val="accent6">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CROMAC</a:t>
            </a:r>
            <a:endParaRPr lang="en-US" sz="3200" b="1" dirty="0">
              <a:ln w="0"/>
              <a:solidFill>
                <a:schemeClr val="accent6">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104" y="2625390"/>
            <a:ext cx="3813057" cy="1003436"/>
          </a:xfrm>
          <a:prstGeom prst="rect">
            <a:avLst/>
          </a:prstGeom>
        </p:spPr>
      </p:pic>
    </p:spTree>
    <p:extLst>
      <p:ext uri="{BB962C8B-B14F-4D97-AF65-F5344CB8AC3E}">
        <p14:creationId xmlns:p14="http://schemas.microsoft.com/office/powerpoint/2010/main" val="367335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43" y="286229"/>
            <a:ext cx="9492342" cy="461665"/>
          </a:xfrm>
          <a:prstGeom prst="rect">
            <a:avLst/>
          </a:prstGeom>
        </p:spPr>
        <p:txBody>
          <a:bodyPr wrap="none">
            <a:spAutoFit/>
          </a:bodyPr>
          <a:lstStyle/>
          <a:p>
            <a:pPr>
              <a:lnSpc>
                <a:spcPct val="100000"/>
              </a:lnSpc>
            </a:pPr>
            <a:r>
              <a:rPr lang="hr-HR" sz="2400" b="1" dirty="0">
                <a:solidFill>
                  <a:schemeClr val="accent6"/>
                </a:solidFill>
                <a:latin typeface="Arial" panose="020B0604020202020204" pitchFamily="34" charset="0"/>
                <a:cs typeface="Arial" panose="020B0604020202020204" pitchFamily="34" charset="0"/>
              </a:rPr>
              <a:t>SYSTEMATIC OF MINE ACTION IN THE REPUBLIC OF CROATIA</a:t>
            </a:r>
          </a:p>
        </p:txBody>
      </p:sp>
      <p:sp>
        <p:nvSpPr>
          <p:cNvPr id="15" name="TextBox 14"/>
          <p:cNvSpPr txBox="1"/>
          <p:nvPr/>
        </p:nvSpPr>
        <p:spPr>
          <a:xfrm>
            <a:off x="527381" y="1780089"/>
            <a:ext cx="3360373" cy="9130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hr-HR" altLang="sr-Latn-RS" sz="1867" b="1" dirty="0"/>
          </a:p>
          <a:p>
            <a:pPr algn="ctr"/>
            <a:r>
              <a:rPr lang="hr-HR" altLang="sr-Latn-RS" sz="2133" b="1" dirty="0">
                <a:solidFill>
                  <a:schemeClr val="accent6"/>
                </a:solidFill>
              </a:rPr>
              <a:t>HA – first UN </a:t>
            </a:r>
            <a:r>
              <a:rPr lang="en-US" altLang="sr-Latn-RS" sz="2133" b="1" dirty="0">
                <a:solidFill>
                  <a:schemeClr val="accent6"/>
                </a:solidFill>
              </a:rPr>
              <a:t>Assessment</a:t>
            </a:r>
            <a:endParaRPr lang="hr-HR" altLang="sr-Latn-RS" sz="2133" b="1" dirty="0">
              <a:solidFill>
                <a:schemeClr val="accent6"/>
              </a:solidFill>
            </a:endParaRPr>
          </a:p>
          <a:p>
            <a:pPr algn="ctr"/>
            <a:endParaRPr lang="en-US" altLang="sr-Latn-RS" sz="1333" b="1" dirty="0"/>
          </a:p>
        </p:txBody>
      </p:sp>
      <p:grpSp>
        <p:nvGrpSpPr>
          <p:cNvPr id="5" name="Group 4"/>
          <p:cNvGrpSpPr/>
          <p:nvPr/>
        </p:nvGrpSpPr>
        <p:grpSpPr>
          <a:xfrm>
            <a:off x="364403" y="3073175"/>
            <a:ext cx="3667367" cy="3140135"/>
            <a:chOff x="1292992" y="2771480"/>
            <a:chExt cx="4589647" cy="3019720"/>
          </a:xfrm>
        </p:grpSpPr>
        <p:pic>
          <p:nvPicPr>
            <p:cNvPr id="6" name="Picture 2" descr="mspxy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6724" y="2771480"/>
              <a:ext cx="4565915" cy="3019720"/>
            </a:xfrm>
            <a:prstGeom prst="rect">
              <a:avLst/>
            </a:prstGeom>
            <a:ln w="1905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1292992" y="5143738"/>
              <a:ext cx="1902464" cy="641400"/>
            </a:xfrm>
            <a:prstGeom prst="rect">
              <a:avLst/>
            </a:prstGeom>
            <a:solidFill>
              <a:schemeClr val="bg1"/>
            </a:solidFill>
            <a:ln w="19050">
              <a:solidFill>
                <a:schemeClr val="tx1"/>
              </a:solidFill>
            </a:ln>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hr-HR" altLang="sr-Latn-RS" sz="1867" b="1" dirty="0">
                  <a:solidFill>
                    <a:srgbClr val="FF0000"/>
                  </a:solidFill>
                  <a:latin typeface="+mn-lt"/>
                </a:rPr>
                <a:t>HA 1996.</a:t>
              </a:r>
            </a:p>
            <a:p>
              <a:pPr algn="just" eaLnBrk="1" hangingPunct="1"/>
              <a:r>
                <a:rPr lang="hr-HR" altLang="sr-Latn-RS" sz="1867" b="1" dirty="0">
                  <a:solidFill>
                    <a:srgbClr val="FF0000"/>
                  </a:solidFill>
                  <a:latin typeface="+mn-lt"/>
                </a:rPr>
                <a:t>13.000 km</a:t>
              </a:r>
              <a:r>
                <a:rPr lang="hr-HR" altLang="sr-Latn-RS" sz="1867" b="1" baseline="30000" dirty="0">
                  <a:solidFill>
                    <a:srgbClr val="FF0000"/>
                  </a:solidFill>
                  <a:latin typeface="+mn-lt"/>
                </a:rPr>
                <a:t>2</a:t>
              </a:r>
            </a:p>
          </p:txBody>
        </p:sp>
        <p:cxnSp>
          <p:nvCxnSpPr>
            <p:cNvPr id="8" name="Straight Arrow Connector 7"/>
            <p:cNvCxnSpPr/>
            <p:nvPr/>
          </p:nvCxnSpPr>
          <p:spPr>
            <a:xfrm flipV="1">
              <a:off x="1766045" y="4085486"/>
              <a:ext cx="516274" cy="81587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4158464" y="3071808"/>
            <a:ext cx="3907956" cy="3147261"/>
            <a:chOff x="6116319" y="2771480"/>
            <a:chExt cx="4630237" cy="3026573"/>
          </a:xfrm>
        </p:grpSpPr>
        <p:pic>
          <p:nvPicPr>
            <p:cNvPr id="11" name="Picture 2" descr="mspxy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6319" y="2771480"/>
              <a:ext cx="4630237" cy="3019720"/>
            </a:xfrm>
            <a:prstGeom prst="rect">
              <a:avLst/>
            </a:prstGeom>
            <a:ln w="19050">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6116319" y="5156653"/>
              <a:ext cx="1878657" cy="641400"/>
            </a:xfrm>
            <a:prstGeom prst="rect">
              <a:avLst/>
            </a:prstGeom>
            <a:solidFill>
              <a:schemeClr val="bg1"/>
            </a:solidFill>
            <a:ln w="19050">
              <a:solidFill>
                <a:schemeClr val="tx1"/>
              </a:solidFill>
            </a:ln>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hr-HR" altLang="sr-Latn-RS" sz="1867" b="1" dirty="0">
                  <a:solidFill>
                    <a:srgbClr val="92D050"/>
                  </a:solidFill>
                  <a:latin typeface="+mn-lt"/>
                </a:rPr>
                <a:t>HA 2005.</a:t>
              </a:r>
            </a:p>
            <a:p>
              <a:pPr algn="ctr" eaLnBrk="1" hangingPunct="1"/>
              <a:r>
                <a:rPr lang="hr-HR" altLang="sr-Latn-RS" sz="1867" b="1" dirty="0">
                  <a:solidFill>
                    <a:srgbClr val="92D050"/>
                  </a:solidFill>
                  <a:latin typeface="+mn-lt"/>
                </a:rPr>
                <a:t> 1.174 km</a:t>
              </a:r>
              <a:r>
                <a:rPr lang="hr-HR" altLang="sr-Latn-RS" sz="1867" b="1" baseline="30000" dirty="0">
                  <a:solidFill>
                    <a:srgbClr val="92D050"/>
                  </a:solidFill>
                  <a:latin typeface="+mn-lt"/>
                </a:rPr>
                <a:t>2</a:t>
              </a:r>
            </a:p>
          </p:txBody>
        </p:sp>
        <p:cxnSp>
          <p:nvCxnSpPr>
            <p:cNvPr id="13" name="Straight Arrow Connector 12"/>
            <p:cNvCxnSpPr/>
            <p:nvPr/>
          </p:nvCxnSpPr>
          <p:spPr>
            <a:xfrm flipV="1">
              <a:off x="6438994" y="4091529"/>
              <a:ext cx="516274" cy="80441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4142022" y="1789616"/>
            <a:ext cx="3907956" cy="954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hr-HR" altLang="sr-Latn-RS" sz="1867" b="1" dirty="0">
                <a:solidFill>
                  <a:schemeClr val="accent6"/>
                </a:solidFill>
                <a:latin typeface="Candara" pitchFamily="34" charset="0"/>
              </a:rPr>
              <a:t>HA</a:t>
            </a:r>
            <a:r>
              <a:rPr lang="vi-VN" altLang="sr-Latn-RS" sz="1867" b="1" dirty="0">
                <a:solidFill>
                  <a:schemeClr val="accent6"/>
                </a:solidFill>
                <a:latin typeface="Candara" pitchFamily="34" charset="0"/>
              </a:rPr>
              <a:t>-</a:t>
            </a:r>
            <a:r>
              <a:rPr lang="hr-HR" altLang="sr-Latn-RS" sz="1867" b="1" dirty="0">
                <a:solidFill>
                  <a:schemeClr val="accent6"/>
                </a:solidFill>
                <a:latin typeface="Candara" pitchFamily="34" charset="0"/>
              </a:rPr>
              <a:t> </a:t>
            </a:r>
            <a:r>
              <a:rPr lang="en-US" altLang="sr-Latn-RS" sz="1867" b="1" dirty="0">
                <a:solidFill>
                  <a:schemeClr val="accent6"/>
                </a:solidFill>
                <a:latin typeface="Candara" pitchFamily="34" charset="0"/>
              </a:rPr>
              <a:t>determined after the </a:t>
            </a:r>
            <a:r>
              <a:rPr lang="hr-HR" altLang="sr-Latn-RS" sz="1867" b="1" dirty="0" err="1">
                <a:solidFill>
                  <a:schemeClr val="accent6"/>
                </a:solidFill>
                <a:latin typeface="Candara" pitchFamily="34" charset="0"/>
              </a:rPr>
              <a:t>sistematic</a:t>
            </a:r>
            <a:r>
              <a:rPr lang="hr-HR" altLang="sr-Latn-RS" sz="1867" b="1" dirty="0">
                <a:solidFill>
                  <a:schemeClr val="accent6"/>
                </a:solidFill>
                <a:latin typeface="Candara" pitchFamily="34" charset="0"/>
              </a:rPr>
              <a:t> </a:t>
            </a:r>
            <a:r>
              <a:rPr lang="en-US" altLang="sr-Latn-RS" sz="1867" b="1" dirty="0">
                <a:solidFill>
                  <a:schemeClr val="accent6"/>
                </a:solidFill>
                <a:latin typeface="Candara" pitchFamily="34" charset="0"/>
              </a:rPr>
              <a:t>survey and marking of the entire territory of the Republic of Croatia</a:t>
            </a:r>
            <a:endParaRPr lang="hr-HR" altLang="sr-Latn-RS" sz="1867" b="1" dirty="0">
              <a:solidFill>
                <a:schemeClr val="accent6"/>
              </a:solidFill>
              <a:latin typeface="Candara" pitchFamily="34" charset="0"/>
            </a:endParaRPr>
          </a:p>
        </p:txBody>
      </p:sp>
      <p:sp>
        <p:nvSpPr>
          <p:cNvPr id="17" name="TextBox 16"/>
          <p:cNvSpPr txBox="1"/>
          <p:nvPr/>
        </p:nvSpPr>
        <p:spPr>
          <a:xfrm>
            <a:off x="8170344" y="1789616"/>
            <a:ext cx="3659527" cy="12416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hr-HR" sz="1867" b="1" dirty="0">
                <a:solidFill>
                  <a:schemeClr val="accent6"/>
                </a:solidFill>
              </a:rPr>
              <a:t>On </a:t>
            </a:r>
            <a:r>
              <a:rPr lang="hr-HR" sz="1867" b="1" dirty="0" err="1">
                <a:solidFill>
                  <a:schemeClr val="accent6"/>
                </a:solidFill>
              </a:rPr>
              <a:t>the</a:t>
            </a:r>
            <a:r>
              <a:rPr lang="hr-HR" sz="1867" b="1" dirty="0">
                <a:solidFill>
                  <a:schemeClr val="accent6"/>
                </a:solidFill>
              </a:rPr>
              <a:t> </a:t>
            </a:r>
            <a:r>
              <a:rPr lang="en-US" sz="1867" b="1" dirty="0">
                <a:solidFill>
                  <a:schemeClr val="accent6"/>
                </a:solidFill>
              </a:rPr>
              <a:t>20</a:t>
            </a:r>
            <a:r>
              <a:rPr lang="hr-HR" sz="1867" b="1" dirty="0">
                <a:solidFill>
                  <a:schemeClr val="accent6"/>
                </a:solidFill>
              </a:rPr>
              <a:t>23, </a:t>
            </a:r>
            <a:r>
              <a:rPr lang="hr-HR" sz="1867" b="1" dirty="0" err="1">
                <a:solidFill>
                  <a:schemeClr val="accent6"/>
                </a:solidFill>
              </a:rPr>
              <a:t>after</a:t>
            </a:r>
            <a:r>
              <a:rPr lang="hr-HR" sz="1867" b="1" dirty="0">
                <a:solidFill>
                  <a:schemeClr val="accent6"/>
                </a:solidFill>
              </a:rPr>
              <a:t> </a:t>
            </a:r>
            <a:r>
              <a:rPr lang="hr-HR" sz="1867" b="1" dirty="0" err="1">
                <a:solidFill>
                  <a:schemeClr val="accent6"/>
                </a:solidFill>
              </a:rPr>
              <a:t>systematic</a:t>
            </a:r>
            <a:r>
              <a:rPr lang="hr-HR" sz="1867" b="1" dirty="0">
                <a:solidFill>
                  <a:schemeClr val="accent6"/>
                </a:solidFill>
              </a:rPr>
              <a:t> , </a:t>
            </a:r>
            <a:r>
              <a:rPr lang="hr-HR" sz="1867" b="1" dirty="0" err="1">
                <a:solidFill>
                  <a:schemeClr val="accent6"/>
                </a:solidFill>
              </a:rPr>
              <a:t>intensive</a:t>
            </a:r>
            <a:r>
              <a:rPr lang="hr-HR" sz="1867" b="1" dirty="0">
                <a:solidFill>
                  <a:schemeClr val="accent6"/>
                </a:solidFill>
              </a:rPr>
              <a:t> </a:t>
            </a:r>
            <a:r>
              <a:rPr lang="hr-HR" sz="1867" b="1" dirty="0" err="1">
                <a:solidFill>
                  <a:schemeClr val="accent6"/>
                </a:solidFill>
              </a:rPr>
              <a:t>and</a:t>
            </a:r>
            <a:r>
              <a:rPr lang="hr-HR" sz="1867" b="1" dirty="0">
                <a:solidFill>
                  <a:schemeClr val="accent6"/>
                </a:solidFill>
              </a:rPr>
              <a:t> </a:t>
            </a:r>
            <a:r>
              <a:rPr lang="hr-HR" sz="1867" b="1" dirty="0" err="1">
                <a:solidFill>
                  <a:schemeClr val="accent6"/>
                </a:solidFill>
              </a:rPr>
              <a:t>continious</a:t>
            </a:r>
            <a:r>
              <a:rPr lang="hr-HR" sz="1867" b="1" dirty="0">
                <a:solidFill>
                  <a:schemeClr val="accent6"/>
                </a:solidFill>
              </a:rPr>
              <a:t> </a:t>
            </a:r>
            <a:r>
              <a:rPr lang="hr-HR" sz="1867" b="1" dirty="0" err="1">
                <a:solidFill>
                  <a:schemeClr val="accent6"/>
                </a:solidFill>
              </a:rPr>
              <a:t>work</a:t>
            </a:r>
            <a:r>
              <a:rPr lang="hr-HR" sz="1867" b="1" dirty="0">
                <a:solidFill>
                  <a:schemeClr val="accent6"/>
                </a:solidFill>
              </a:rPr>
              <a:t> HA</a:t>
            </a:r>
            <a:r>
              <a:rPr lang="en-US" sz="1867" b="1" dirty="0">
                <a:solidFill>
                  <a:schemeClr val="accent6"/>
                </a:solidFill>
              </a:rPr>
              <a:t> R</a:t>
            </a:r>
            <a:r>
              <a:rPr lang="hr-HR" sz="1867" b="1" dirty="0" err="1">
                <a:solidFill>
                  <a:schemeClr val="accent6"/>
                </a:solidFill>
              </a:rPr>
              <a:t>oC</a:t>
            </a:r>
            <a:r>
              <a:rPr lang="hr-HR" sz="1867" b="1" dirty="0">
                <a:solidFill>
                  <a:schemeClr val="accent6"/>
                </a:solidFill>
              </a:rPr>
              <a:t> =114 </a:t>
            </a:r>
            <a:r>
              <a:rPr lang="en-US" sz="1867" b="1" dirty="0">
                <a:solidFill>
                  <a:schemeClr val="accent6"/>
                </a:solidFill>
                <a:effectLst>
                  <a:outerShdw blurRad="38100" dist="38100" dir="2700000" algn="tl">
                    <a:srgbClr val="000000">
                      <a:alpha val="43137"/>
                    </a:srgbClr>
                  </a:outerShdw>
                </a:effectLst>
              </a:rPr>
              <a:t>km²</a:t>
            </a:r>
            <a:r>
              <a:rPr lang="hr-HR" sz="1867" b="1" dirty="0">
                <a:solidFill>
                  <a:schemeClr val="accent6"/>
                </a:solidFill>
                <a:effectLst>
                  <a:outerShdw blurRad="38100" dist="38100" dir="2700000" algn="tl">
                    <a:srgbClr val="000000">
                      <a:alpha val="43137"/>
                    </a:srgbClr>
                  </a:outerShdw>
                </a:effectLst>
              </a:rPr>
              <a:t> -   SHA   /   CHA</a:t>
            </a:r>
            <a:endParaRPr lang="en-US" sz="1867" b="1" dirty="0">
              <a:solidFill>
                <a:schemeClr val="accent6"/>
              </a:solidFill>
              <a:effectLst>
                <a:outerShdw blurRad="38100" dist="38100" dir="2700000" algn="tl">
                  <a:srgbClr val="000000">
                    <a:alpha val="43137"/>
                  </a:srgbClr>
                </a:outerShdw>
              </a:effectLst>
            </a:endParaRPr>
          </a:p>
        </p:txBody>
      </p:sp>
      <p:sp>
        <p:nvSpPr>
          <p:cNvPr id="18" name="Text Box 3"/>
          <p:cNvSpPr txBox="1">
            <a:spLocks noChangeArrowheads="1"/>
          </p:cNvSpPr>
          <p:nvPr/>
        </p:nvSpPr>
        <p:spPr bwMode="auto">
          <a:xfrm>
            <a:off x="8238969" y="5515683"/>
            <a:ext cx="1507692" cy="666977"/>
          </a:xfrm>
          <a:prstGeom prst="rect">
            <a:avLst/>
          </a:prstGeom>
          <a:solidFill>
            <a:schemeClr val="bg1"/>
          </a:solidFill>
          <a:ln w="19050">
            <a:solidFill>
              <a:schemeClr val="tx1"/>
            </a:solidFill>
          </a:ln>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hr-HR" altLang="sr-Latn-RS" sz="1867" b="1" dirty="0">
                <a:latin typeface="+mn-lt"/>
              </a:rPr>
              <a:t>MSA 2018.</a:t>
            </a:r>
          </a:p>
          <a:p>
            <a:pPr algn="ctr" eaLnBrk="1" hangingPunct="1"/>
            <a:r>
              <a:rPr lang="hr-HR" altLang="sr-Latn-RS" sz="1867" b="1" dirty="0">
                <a:latin typeface="+mn-lt"/>
              </a:rPr>
              <a:t> 241,1 km</a:t>
            </a:r>
            <a:r>
              <a:rPr lang="hr-HR" altLang="sr-Latn-RS" sz="1867" b="1" baseline="30000" dirty="0">
                <a:latin typeface="+mn-lt"/>
              </a:rPr>
              <a:t>2</a:t>
            </a:r>
          </a:p>
        </p:txBody>
      </p:sp>
      <p:cxnSp>
        <p:nvCxnSpPr>
          <p:cNvPr id="19" name="Straight Arrow Connector 18"/>
          <p:cNvCxnSpPr/>
          <p:nvPr/>
        </p:nvCxnSpPr>
        <p:spPr>
          <a:xfrm flipV="1">
            <a:off x="8554262" y="4392161"/>
            <a:ext cx="390817" cy="80415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Right Arrow 1"/>
          <p:cNvSpPr/>
          <p:nvPr/>
        </p:nvSpPr>
        <p:spPr>
          <a:xfrm>
            <a:off x="1154927" y="932723"/>
            <a:ext cx="10081121" cy="728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rgbClr val="FFFF00"/>
                </a:solidFill>
              </a:rPr>
              <a:t>LAND RELEASE ACHIVEMENTS</a:t>
            </a:r>
            <a:endParaRPr lang="en-US" sz="2400" b="1" dirty="0">
              <a:solidFill>
                <a:srgbClr val="FFFF00"/>
              </a:solidFill>
            </a:endParaRPr>
          </a:p>
        </p:txBody>
      </p:sp>
      <p:pic>
        <p:nvPicPr>
          <p:cNvPr id="21" name="Slika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60232" y="3066872"/>
            <a:ext cx="3669639" cy="314013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3"/>
          <p:cNvSpPr txBox="1">
            <a:spLocks noChangeArrowheads="1"/>
          </p:cNvSpPr>
          <p:nvPr/>
        </p:nvSpPr>
        <p:spPr bwMode="auto">
          <a:xfrm>
            <a:off x="8160232" y="5581130"/>
            <a:ext cx="1707571" cy="625877"/>
          </a:xfrm>
          <a:prstGeom prst="rect">
            <a:avLst/>
          </a:prstGeom>
          <a:solidFill>
            <a:schemeClr val="bg1"/>
          </a:solidFill>
          <a:ln w="19050">
            <a:solidFill>
              <a:schemeClr val="tx1"/>
            </a:solidFill>
          </a:ln>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hr-HR" altLang="sr-Latn-RS" sz="1600" b="1" dirty="0">
                <a:solidFill>
                  <a:srgbClr val="FF0000"/>
                </a:solidFill>
                <a:latin typeface="+mn-lt"/>
              </a:rPr>
              <a:t>HA 2023.</a:t>
            </a:r>
          </a:p>
          <a:p>
            <a:pPr algn="ctr" eaLnBrk="1" hangingPunct="1"/>
            <a:r>
              <a:rPr lang="hr-HR" altLang="sr-Latn-RS" sz="1867" b="1" dirty="0">
                <a:solidFill>
                  <a:srgbClr val="FF0000"/>
                </a:solidFill>
                <a:latin typeface="+mn-lt"/>
              </a:rPr>
              <a:t>114 km</a:t>
            </a:r>
            <a:r>
              <a:rPr lang="hr-HR" altLang="sr-Latn-RS" sz="1867" b="1" baseline="30000" dirty="0">
                <a:solidFill>
                  <a:srgbClr val="FF0000"/>
                </a:solidFill>
                <a:latin typeface="+mn-lt"/>
              </a:rPr>
              <a:t>2</a:t>
            </a:r>
          </a:p>
        </p:txBody>
      </p:sp>
      <p:pic>
        <p:nvPicPr>
          <p:cNvPr id="28"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5360" y="286229"/>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79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1A6B99A-EA94-2496-E0E0-751DF9D8F8F5}"/>
              </a:ext>
            </a:extLst>
          </p:cNvPr>
          <p:cNvSpPr>
            <a:spLocks noGrp="1" noChangeArrowheads="1"/>
          </p:cNvSpPr>
          <p:nvPr>
            <p:ph type="body" idx="4294967295"/>
          </p:nvPr>
        </p:nvSpPr>
        <p:spPr>
          <a:xfrm>
            <a:off x="0" y="-87902"/>
            <a:ext cx="12192000" cy="6945902"/>
          </a:xfrm>
        </p:spPr>
        <p:txBody>
          <a:bodyPr vert="horz" lIns="91440" tIns="45720" rIns="91440" bIns="45720" rtlCol="0" anchor="ctr">
            <a:normAutofit fontScale="62500" lnSpcReduction="20000"/>
          </a:bodyPr>
          <a:lstStyle/>
          <a:p>
            <a:pPr>
              <a:defRPr/>
            </a:pPr>
            <a:endParaRPr lang="hr-HR" altLang="sr-Latn-RS" sz="2400" b="1" dirty="0">
              <a:effectLst>
                <a:outerShdw blurRad="38100" dist="38100" dir="2700000" algn="tl">
                  <a:srgbClr val="000000">
                    <a:alpha val="43137"/>
                  </a:srgbClr>
                </a:outerShdw>
              </a:effectLst>
            </a:endParaRPr>
          </a:p>
          <a:p>
            <a:pPr>
              <a:defRPr/>
            </a:pPr>
            <a:endParaRPr lang="hr-HR" altLang="sr-Latn-RS" sz="2900" b="1" dirty="0">
              <a:effectLst>
                <a:outerShdw blurRad="38100" dist="38100" dir="2700000" algn="tl">
                  <a:srgbClr val="000000">
                    <a:alpha val="43137"/>
                  </a:srgbClr>
                </a:outerShdw>
              </a:effectLst>
            </a:endParaRPr>
          </a:p>
          <a:p>
            <a:pPr>
              <a:buFont typeface="Wingdings" panose="05000000000000000000" pitchFamily="2" charset="2"/>
              <a:buNone/>
              <a:defRPr/>
            </a:pPr>
            <a:endParaRPr lang="hr-HR" altLang="sr-Latn-RS" sz="2400" b="1" dirty="0">
              <a:solidFill>
                <a:srgbClr val="F9292E"/>
              </a:solidFill>
              <a:effectLst>
                <a:outerShdw blurRad="38100" dist="38100" dir="2700000" algn="tl">
                  <a:srgbClr val="000000">
                    <a:alpha val="43137"/>
                  </a:srgbClr>
                </a:outerShdw>
              </a:effectLst>
            </a:endParaRPr>
          </a:p>
          <a:p>
            <a:pPr>
              <a:buFont typeface="Wingdings" panose="05000000000000000000" pitchFamily="2" charset="2"/>
              <a:buNone/>
              <a:defRPr/>
            </a:pPr>
            <a:endParaRPr lang="hr-HR" altLang="sr-Latn-RS" sz="2400" b="1" dirty="0">
              <a:effectLst>
                <a:outerShdw blurRad="38100" dist="38100" dir="2700000" algn="tl">
                  <a:srgbClr val="000000">
                    <a:alpha val="43137"/>
                  </a:srgbClr>
                </a:outerShdw>
              </a:effectLst>
            </a:endParaRPr>
          </a:p>
          <a:p>
            <a:pPr>
              <a:buFont typeface="Wingdings" panose="05000000000000000000" pitchFamily="2" charset="2"/>
              <a:buNone/>
              <a:defRPr/>
            </a:pPr>
            <a:endParaRPr lang="hr-HR" altLang="sr-Latn-RS" sz="2400" b="1" dirty="0">
              <a:effectLst>
                <a:outerShdw blurRad="38100" dist="38100" dir="2700000" algn="tl">
                  <a:srgbClr val="000000">
                    <a:alpha val="43137"/>
                  </a:srgbClr>
                </a:outerShdw>
              </a:effectLst>
            </a:endParaRPr>
          </a:p>
          <a:p>
            <a:pPr>
              <a:defRPr/>
            </a:pPr>
            <a:r>
              <a:rPr lang="hr-HR" altLang="sr-Latn-RS" sz="2900" b="1" dirty="0">
                <a:solidFill>
                  <a:schemeClr val="accent6"/>
                </a:solidFill>
                <a:effectLst>
                  <a:outerShdw blurRad="38100" dist="38100" dir="2700000" algn="tl">
                    <a:srgbClr val="000000">
                      <a:alpha val="43137"/>
                    </a:srgbClr>
                  </a:outerShdw>
                </a:effectLst>
              </a:rPr>
              <a:t>NON-TECHNICAL SURVEY</a:t>
            </a:r>
          </a:p>
          <a:p>
            <a:pPr>
              <a:buFont typeface="Wingdings" panose="05000000000000000000" pitchFamily="2" charset="2"/>
              <a:buNone/>
              <a:defRPr/>
            </a:pPr>
            <a:endParaRPr lang="hr-HR" altLang="sr-Latn-RS" sz="2400" b="1" dirty="0">
              <a:effectLst>
                <a:outerShdw blurRad="38100" dist="38100" dir="2700000" algn="tl">
                  <a:srgbClr val="000000">
                    <a:alpha val="43137"/>
                  </a:srgbClr>
                </a:outerShdw>
              </a:effectLst>
            </a:endParaRPr>
          </a:p>
          <a:p>
            <a:pPr>
              <a:defRPr/>
            </a:pPr>
            <a:endParaRPr lang="hr-HR" altLang="sr-Latn-RS" sz="2400" b="1" dirty="0">
              <a:effectLst>
                <a:outerShdw blurRad="38100" dist="38100" dir="2700000" algn="tl">
                  <a:srgbClr val="000000">
                    <a:alpha val="43137"/>
                  </a:srgbClr>
                </a:outerShdw>
              </a:effectLst>
            </a:endParaRPr>
          </a:p>
          <a:p>
            <a:pPr>
              <a:defRPr/>
            </a:pPr>
            <a:endParaRPr lang="hr-HR" altLang="sr-Latn-RS" sz="2400" b="1" dirty="0">
              <a:effectLst>
                <a:outerShdw blurRad="38100" dist="38100" dir="2700000" algn="tl">
                  <a:srgbClr val="000000">
                    <a:alpha val="43137"/>
                  </a:srgbClr>
                </a:outerShdw>
              </a:effectLst>
            </a:endParaRPr>
          </a:p>
          <a:p>
            <a:pPr>
              <a:defRPr/>
            </a:pPr>
            <a:endParaRPr lang="hr-HR" altLang="sr-Latn-RS" sz="2400" b="1" dirty="0">
              <a:effectLst>
                <a:outerShdw blurRad="38100" dist="38100" dir="2700000" algn="tl">
                  <a:srgbClr val="000000">
                    <a:alpha val="43137"/>
                  </a:srgbClr>
                </a:outerShdw>
              </a:effectLst>
            </a:endParaRPr>
          </a:p>
          <a:p>
            <a:pPr>
              <a:defRPr/>
            </a:pPr>
            <a:endParaRPr lang="hr-HR" altLang="sr-Latn-RS" sz="2400" b="1" dirty="0">
              <a:effectLst>
                <a:outerShdw blurRad="38100" dist="38100" dir="2700000" algn="tl">
                  <a:srgbClr val="000000">
                    <a:alpha val="43137"/>
                  </a:srgbClr>
                </a:outerShdw>
              </a:effectLst>
            </a:endParaRPr>
          </a:p>
          <a:p>
            <a:pPr>
              <a:defRPr/>
            </a:pPr>
            <a:endParaRPr lang="hr-HR" altLang="sr-Latn-RS" sz="2400" b="1" dirty="0">
              <a:effectLst>
                <a:outerShdw blurRad="38100" dist="38100" dir="2700000" algn="tl">
                  <a:srgbClr val="000000">
                    <a:alpha val="43137"/>
                  </a:srgbClr>
                </a:outerShdw>
              </a:effectLst>
            </a:endParaRPr>
          </a:p>
          <a:p>
            <a:pPr marL="0" indent="0">
              <a:buNone/>
              <a:defRPr/>
            </a:pPr>
            <a:endParaRPr lang="hr-HR" altLang="sr-Latn-RS" sz="2400" b="1" dirty="0">
              <a:effectLst>
                <a:outerShdw blurRad="38100" dist="38100" dir="2700000" algn="tl">
                  <a:srgbClr val="000000">
                    <a:alpha val="43137"/>
                  </a:srgbClr>
                </a:outerShdw>
              </a:effectLst>
            </a:endParaRPr>
          </a:p>
          <a:p>
            <a:pPr>
              <a:defRPr/>
            </a:pPr>
            <a:endParaRPr lang="hr-HR" altLang="sr-Latn-RS" sz="24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endParaRPr lang="hr-HR" altLang="sr-Latn-RS" sz="24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endParaRPr lang="hr-HR" altLang="sr-Latn-RS" sz="24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endParaRPr lang="hr-HR" altLang="sr-Latn-RS" sz="24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endParaRPr lang="hr-HR" altLang="sr-Latn-RS" sz="24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endParaRPr lang="hr-HR" altLang="sr-Latn-RS" sz="24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r>
              <a:rPr lang="hr-HR" altLang="sr-Latn-RS" sz="32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TECHNICAL SURVEY</a:t>
            </a:r>
          </a:p>
          <a:p>
            <a:pPr>
              <a:defRPr/>
            </a:pPr>
            <a:r>
              <a:rPr lang="hr-HR" altLang="sr-Latn-RS" sz="32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CLEARANCE</a:t>
            </a:r>
          </a:p>
          <a:p>
            <a:pPr>
              <a:defRPr/>
            </a:pPr>
            <a:endParaRPr lang="hr-HR" altLang="sr-Latn-RS" sz="2400" b="1" u="sng" dirty="0"/>
          </a:p>
          <a:p>
            <a:pPr>
              <a:buFont typeface="Wingdings" panose="05000000000000000000" pitchFamily="2" charset="2"/>
              <a:buNone/>
              <a:defRPr/>
            </a:pPr>
            <a:endParaRPr lang="hr-HR" altLang="sr-Latn-RS" sz="2400" b="1" dirty="0"/>
          </a:p>
        </p:txBody>
      </p:sp>
      <p:pic>
        <p:nvPicPr>
          <p:cNvPr id="14341" name="Picture 2" descr="C:\Documents and Settings\Owner\My Documents\0_Geneva_Journal_ERWMA\J_ERW_AM\M.Bajic_AI DSS_delivered_20100722_2019\Figures\Figure 3.6_Mi-8.tif">
            <a:extLst>
              <a:ext uri="{FF2B5EF4-FFF2-40B4-BE49-F238E27FC236}">
                <a16:creationId xmlns:a16="http://schemas.microsoft.com/office/drawing/2014/main" id="{D2E8D95A-FEEE-C845-EF4A-4712508F89F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4367" y="2546352"/>
            <a:ext cx="2226733" cy="1644649"/>
          </a:xfrm>
          <a:prstGeom prst="rect">
            <a:avLst/>
          </a:prstGeom>
          <a:ln w="9525">
            <a:solidFill>
              <a:srgbClr val="000000"/>
            </a:solidFill>
            <a:miter lim="800000"/>
            <a:headEnd/>
            <a:tailEnd/>
          </a:ln>
          <a:effectLst>
            <a:outerShdw blurRad="50800" dist="38100" dir="2700000" algn="tl" rotWithShape="0">
              <a:srgbClr val="000000">
                <a:alpha val="43000"/>
              </a:srgbClr>
            </a:outerShdw>
          </a:effectLst>
        </p:spPr>
      </p:pic>
      <p:pic>
        <p:nvPicPr>
          <p:cNvPr id="14342" name="Picture 7" descr="skradin11">
            <a:extLst>
              <a:ext uri="{FF2B5EF4-FFF2-40B4-BE49-F238E27FC236}">
                <a16:creationId xmlns:a16="http://schemas.microsoft.com/office/drawing/2014/main" id="{8FC102E6-A7CE-5931-29B7-5D6146902B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40900" y="2558558"/>
            <a:ext cx="2241549" cy="1776948"/>
          </a:xfrm>
          <a:prstGeom prst="rect">
            <a:avLst/>
          </a:prstGeom>
          <a:ln w="9525">
            <a:solidFill>
              <a:srgbClr val="000000"/>
            </a:solidFill>
            <a:miter lim="800000"/>
            <a:headEnd/>
            <a:tailEnd/>
          </a:ln>
          <a:effectLst>
            <a:outerShdw blurRad="50800" dist="38100" dir="2700000" algn="tl" rotWithShape="0">
              <a:srgbClr val="000000">
                <a:alpha val="43000"/>
              </a:srgbClr>
            </a:outerShdw>
          </a:effectLst>
        </p:spPr>
      </p:pic>
      <p:grpSp>
        <p:nvGrpSpPr>
          <p:cNvPr id="30725" name="Group 36">
            <a:extLst>
              <a:ext uri="{FF2B5EF4-FFF2-40B4-BE49-F238E27FC236}">
                <a16:creationId xmlns:a16="http://schemas.microsoft.com/office/drawing/2014/main" id="{D26540B2-AA2B-2FD9-5E87-62B37286A2AE}"/>
              </a:ext>
            </a:extLst>
          </p:cNvPr>
          <p:cNvGrpSpPr>
            <a:grpSpLocks/>
          </p:cNvGrpSpPr>
          <p:nvPr/>
        </p:nvGrpSpPr>
        <p:grpSpPr bwMode="auto">
          <a:xfrm>
            <a:off x="7387167" y="2545778"/>
            <a:ext cx="2252133" cy="1789728"/>
            <a:chOff x="746125" y="1849438"/>
            <a:chExt cx="7138988" cy="4602162"/>
          </a:xfrm>
        </p:grpSpPr>
        <p:pic>
          <p:nvPicPr>
            <p:cNvPr id="14344" name="Picture 1" descr="Bobic_d_r_Lika3b">
              <a:extLst>
                <a:ext uri="{FF2B5EF4-FFF2-40B4-BE49-F238E27FC236}">
                  <a16:creationId xmlns:a16="http://schemas.microsoft.com/office/drawing/2014/main" id="{B9068BE8-7E94-F688-C776-FF9CF3C5D62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6125" y="1849438"/>
              <a:ext cx="7138988" cy="4602162"/>
            </a:xfrm>
            <a:prstGeom prst="rect">
              <a:avLst/>
            </a:prstGeom>
            <a:ln w="9525">
              <a:solidFill>
                <a:srgbClr val="000000"/>
              </a:solidFill>
              <a:miter lim="800000"/>
              <a:headEnd/>
              <a:tailEnd/>
            </a:ln>
            <a:effectLst>
              <a:outerShdw blurRad="50800" dist="38100" dir="2700000" algn="tl" rotWithShape="0">
                <a:srgbClr val="000000">
                  <a:alpha val="43000"/>
                </a:srgbClr>
              </a:outerShdw>
            </a:effectLst>
          </p:spPr>
        </p:pic>
        <p:grpSp>
          <p:nvGrpSpPr>
            <p:cNvPr id="30736" name="Group 2">
              <a:extLst>
                <a:ext uri="{FF2B5EF4-FFF2-40B4-BE49-F238E27FC236}">
                  <a16:creationId xmlns:a16="http://schemas.microsoft.com/office/drawing/2014/main" id="{CF8DFCA0-5C73-DFC3-E445-F09193F4E288}"/>
                </a:ext>
              </a:extLst>
            </p:cNvPr>
            <p:cNvGrpSpPr>
              <a:grpSpLocks/>
            </p:cNvGrpSpPr>
            <p:nvPr/>
          </p:nvGrpSpPr>
          <p:grpSpPr bwMode="auto">
            <a:xfrm>
              <a:off x="1039813" y="2030413"/>
              <a:ext cx="5184775" cy="4213225"/>
              <a:chOff x="2910" y="8758"/>
              <a:chExt cx="5124" cy="4048"/>
            </a:xfrm>
          </p:grpSpPr>
          <p:sp>
            <p:nvSpPr>
              <p:cNvPr id="14346" name="Oval 3">
                <a:extLst>
                  <a:ext uri="{FF2B5EF4-FFF2-40B4-BE49-F238E27FC236}">
                    <a16:creationId xmlns:a16="http://schemas.microsoft.com/office/drawing/2014/main" id="{71C38D64-BA55-DDB0-EA0F-FD3F480745D4}"/>
                  </a:ext>
                </a:extLst>
              </p:cNvPr>
              <p:cNvSpPr>
                <a:spLocks noChangeArrowheads="1"/>
              </p:cNvSpPr>
              <p:nvPr/>
            </p:nvSpPr>
            <p:spPr bwMode="auto">
              <a:xfrm>
                <a:off x="3442" y="9840"/>
                <a:ext cx="298" cy="324"/>
              </a:xfrm>
              <a:prstGeom prst="ellipse">
                <a:avLst/>
              </a:prstGeom>
              <a:no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47" name="Oval 4">
                <a:extLst>
                  <a:ext uri="{FF2B5EF4-FFF2-40B4-BE49-F238E27FC236}">
                    <a16:creationId xmlns:a16="http://schemas.microsoft.com/office/drawing/2014/main" id="{39BC6F4C-52B3-CC2C-E5E0-057E30EEDA26}"/>
                  </a:ext>
                </a:extLst>
              </p:cNvPr>
              <p:cNvSpPr>
                <a:spLocks noChangeArrowheads="1"/>
              </p:cNvSpPr>
              <p:nvPr/>
            </p:nvSpPr>
            <p:spPr bwMode="auto">
              <a:xfrm>
                <a:off x="3044" y="11727"/>
                <a:ext cx="298" cy="324"/>
              </a:xfrm>
              <a:prstGeom prst="ellipse">
                <a:avLst/>
              </a:prstGeom>
              <a:no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48" name="Oval 5">
                <a:extLst>
                  <a:ext uri="{FF2B5EF4-FFF2-40B4-BE49-F238E27FC236}">
                    <a16:creationId xmlns:a16="http://schemas.microsoft.com/office/drawing/2014/main" id="{38DB7497-A701-8220-D74A-29F7AA3ADE40}"/>
                  </a:ext>
                </a:extLst>
              </p:cNvPr>
              <p:cNvSpPr>
                <a:spLocks noChangeArrowheads="1"/>
              </p:cNvSpPr>
              <p:nvPr/>
            </p:nvSpPr>
            <p:spPr bwMode="auto">
              <a:xfrm>
                <a:off x="5962" y="10231"/>
                <a:ext cx="298" cy="324"/>
              </a:xfrm>
              <a:prstGeom prst="ellipse">
                <a:avLst/>
              </a:prstGeom>
              <a:no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49" name="Oval 6">
                <a:extLst>
                  <a:ext uri="{FF2B5EF4-FFF2-40B4-BE49-F238E27FC236}">
                    <a16:creationId xmlns:a16="http://schemas.microsoft.com/office/drawing/2014/main" id="{C63C8F43-BCA8-FDFF-59B6-DA4B13AB0F52}"/>
                  </a:ext>
                </a:extLst>
              </p:cNvPr>
              <p:cNvSpPr>
                <a:spLocks noChangeArrowheads="1"/>
              </p:cNvSpPr>
              <p:nvPr/>
            </p:nvSpPr>
            <p:spPr bwMode="auto">
              <a:xfrm>
                <a:off x="4125" y="11124"/>
                <a:ext cx="298" cy="324"/>
              </a:xfrm>
              <a:prstGeom prst="ellipse">
                <a:avLst/>
              </a:prstGeom>
              <a:no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0" name="AutoShape 7">
                <a:extLst>
                  <a:ext uri="{FF2B5EF4-FFF2-40B4-BE49-F238E27FC236}">
                    <a16:creationId xmlns:a16="http://schemas.microsoft.com/office/drawing/2014/main" id="{8CC11643-AE35-AC3F-A1CC-5528624532B5}"/>
                  </a:ext>
                </a:extLst>
              </p:cNvPr>
              <p:cNvSpPr>
                <a:spLocks noChangeArrowheads="1"/>
              </p:cNvSpPr>
              <p:nvPr/>
            </p:nvSpPr>
            <p:spPr bwMode="auto">
              <a:xfrm>
                <a:off x="7679" y="11939"/>
                <a:ext cx="358" cy="318"/>
              </a:xfrm>
              <a:prstGeom prst="triangle">
                <a:avLst>
                  <a:gd name="adj" fmla="val 50000"/>
                </a:avLst>
              </a:prstGeom>
              <a:no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1" name="AutoShape 8">
                <a:extLst>
                  <a:ext uri="{FF2B5EF4-FFF2-40B4-BE49-F238E27FC236}">
                    <a16:creationId xmlns:a16="http://schemas.microsoft.com/office/drawing/2014/main" id="{6FCDBE3E-0600-9DD1-EEE6-00B2F81812AA}"/>
                  </a:ext>
                </a:extLst>
              </p:cNvPr>
              <p:cNvSpPr>
                <a:spLocks noChangeArrowheads="1"/>
              </p:cNvSpPr>
              <p:nvPr/>
            </p:nvSpPr>
            <p:spPr bwMode="auto">
              <a:xfrm>
                <a:off x="6499" y="12492"/>
                <a:ext cx="365" cy="313"/>
              </a:xfrm>
              <a:prstGeom prst="triangle">
                <a:avLst>
                  <a:gd name="adj" fmla="val 50000"/>
                </a:avLst>
              </a:prstGeom>
              <a:no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2" name="AutoShape 9">
                <a:extLst>
                  <a:ext uri="{FF2B5EF4-FFF2-40B4-BE49-F238E27FC236}">
                    <a16:creationId xmlns:a16="http://schemas.microsoft.com/office/drawing/2014/main" id="{DAA030AE-6858-DA04-67D4-38AB007860B7}"/>
                  </a:ext>
                </a:extLst>
              </p:cNvPr>
              <p:cNvSpPr>
                <a:spLocks noChangeArrowheads="1"/>
              </p:cNvSpPr>
              <p:nvPr/>
            </p:nvSpPr>
            <p:spPr bwMode="auto">
              <a:xfrm>
                <a:off x="2984" y="11398"/>
                <a:ext cx="358" cy="318"/>
              </a:xfrm>
              <a:prstGeom prst="triangle">
                <a:avLst>
                  <a:gd name="adj" fmla="val 50000"/>
                </a:avLst>
              </a:prstGeom>
              <a:no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3" name="AutoShape 10">
                <a:extLst>
                  <a:ext uri="{FF2B5EF4-FFF2-40B4-BE49-F238E27FC236}">
                    <a16:creationId xmlns:a16="http://schemas.microsoft.com/office/drawing/2014/main" id="{C93AAA3C-F221-CFDA-2FA0-2FBBB062593A}"/>
                  </a:ext>
                </a:extLst>
              </p:cNvPr>
              <p:cNvSpPr>
                <a:spLocks noChangeArrowheads="1"/>
              </p:cNvSpPr>
              <p:nvPr/>
            </p:nvSpPr>
            <p:spPr bwMode="auto">
              <a:xfrm>
                <a:off x="5086" y="11029"/>
                <a:ext cx="365" cy="318"/>
              </a:xfrm>
              <a:prstGeom prst="triangle">
                <a:avLst>
                  <a:gd name="adj" fmla="val 50000"/>
                </a:avLst>
              </a:prstGeom>
              <a:no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4" name="AutoShape 11">
                <a:extLst>
                  <a:ext uri="{FF2B5EF4-FFF2-40B4-BE49-F238E27FC236}">
                    <a16:creationId xmlns:a16="http://schemas.microsoft.com/office/drawing/2014/main" id="{4E79148F-66A3-64B4-D2DE-2FB26EEE175C}"/>
                  </a:ext>
                </a:extLst>
              </p:cNvPr>
              <p:cNvSpPr>
                <a:spLocks noChangeArrowheads="1"/>
              </p:cNvSpPr>
              <p:nvPr/>
            </p:nvSpPr>
            <p:spPr bwMode="auto">
              <a:xfrm>
                <a:off x="5053" y="11203"/>
                <a:ext cx="358" cy="313"/>
              </a:xfrm>
              <a:prstGeom prst="triangle">
                <a:avLst>
                  <a:gd name="adj" fmla="val 50000"/>
                </a:avLst>
              </a:prstGeom>
              <a:no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5" name="AutoShape 12">
                <a:extLst>
                  <a:ext uri="{FF2B5EF4-FFF2-40B4-BE49-F238E27FC236}">
                    <a16:creationId xmlns:a16="http://schemas.microsoft.com/office/drawing/2014/main" id="{EF278498-2D50-B575-3F83-527A27B3F624}"/>
                  </a:ext>
                </a:extLst>
              </p:cNvPr>
              <p:cNvSpPr>
                <a:spLocks noChangeArrowheads="1"/>
              </p:cNvSpPr>
              <p:nvPr/>
            </p:nvSpPr>
            <p:spPr bwMode="auto">
              <a:xfrm>
                <a:off x="4934" y="11348"/>
                <a:ext cx="358" cy="313"/>
              </a:xfrm>
              <a:prstGeom prst="triangle">
                <a:avLst>
                  <a:gd name="adj" fmla="val 50000"/>
                </a:avLst>
              </a:prstGeom>
              <a:no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6" name="Oval 13">
                <a:extLst>
                  <a:ext uri="{FF2B5EF4-FFF2-40B4-BE49-F238E27FC236}">
                    <a16:creationId xmlns:a16="http://schemas.microsoft.com/office/drawing/2014/main" id="{A7C2E3A7-6F77-D084-A7BD-EF5B9BA92DB0}"/>
                  </a:ext>
                </a:extLst>
              </p:cNvPr>
              <p:cNvSpPr>
                <a:spLocks noChangeArrowheads="1"/>
              </p:cNvSpPr>
              <p:nvPr/>
            </p:nvSpPr>
            <p:spPr bwMode="auto">
              <a:xfrm>
                <a:off x="2912" y="11939"/>
                <a:ext cx="398" cy="391"/>
              </a:xfrm>
              <a:prstGeom prst="ellipse">
                <a:avLst/>
              </a:prstGeom>
              <a:no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7" name="AutoShape 14">
                <a:extLst>
                  <a:ext uri="{FF2B5EF4-FFF2-40B4-BE49-F238E27FC236}">
                    <a16:creationId xmlns:a16="http://schemas.microsoft.com/office/drawing/2014/main" id="{1A990801-2C68-061C-6969-39A19D9C3FD6}"/>
                  </a:ext>
                </a:extLst>
              </p:cNvPr>
              <p:cNvSpPr>
                <a:spLocks noChangeArrowheads="1"/>
              </p:cNvSpPr>
              <p:nvPr/>
            </p:nvSpPr>
            <p:spPr bwMode="auto">
              <a:xfrm>
                <a:off x="3992" y="10019"/>
                <a:ext cx="358" cy="313"/>
              </a:xfrm>
              <a:prstGeom prst="triangle">
                <a:avLst>
                  <a:gd name="adj" fmla="val 50000"/>
                </a:avLst>
              </a:prstGeom>
              <a:no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8" name="AutoShape 15">
                <a:extLst>
                  <a:ext uri="{FF2B5EF4-FFF2-40B4-BE49-F238E27FC236}">
                    <a16:creationId xmlns:a16="http://schemas.microsoft.com/office/drawing/2014/main" id="{43AF1A8F-381D-503C-7A7D-4FC66BF15A1B}"/>
                  </a:ext>
                </a:extLst>
              </p:cNvPr>
              <p:cNvSpPr>
                <a:spLocks noChangeArrowheads="1"/>
              </p:cNvSpPr>
              <p:nvPr/>
            </p:nvSpPr>
            <p:spPr bwMode="auto">
              <a:xfrm>
                <a:off x="4059" y="10588"/>
                <a:ext cx="365" cy="313"/>
              </a:xfrm>
              <a:prstGeom prst="triangle">
                <a:avLst>
                  <a:gd name="adj" fmla="val 50000"/>
                </a:avLst>
              </a:prstGeom>
              <a:no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59" name="AutoShape 16">
                <a:extLst>
                  <a:ext uri="{FF2B5EF4-FFF2-40B4-BE49-F238E27FC236}">
                    <a16:creationId xmlns:a16="http://schemas.microsoft.com/office/drawing/2014/main" id="{76E788AA-AD50-D254-945E-FB576241D2DF}"/>
                  </a:ext>
                </a:extLst>
              </p:cNvPr>
              <p:cNvSpPr>
                <a:spLocks noChangeArrowheads="1"/>
              </p:cNvSpPr>
              <p:nvPr/>
            </p:nvSpPr>
            <p:spPr bwMode="auto">
              <a:xfrm>
                <a:off x="4795" y="10884"/>
                <a:ext cx="358" cy="318"/>
              </a:xfrm>
              <a:prstGeom prst="triangle">
                <a:avLst>
                  <a:gd name="adj" fmla="val 50000"/>
                </a:avLst>
              </a:prstGeom>
              <a:no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60" name="Oval 17">
                <a:extLst>
                  <a:ext uri="{FF2B5EF4-FFF2-40B4-BE49-F238E27FC236}">
                    <a16:creationId xmlns:a16="http://schemas.microsoft.com/office/drawing/2014/main" id="{265881B1-2068-A29C-C09C-FD4135FB5084}"/>
                  </a:ext>
                </a:extLst>
              </p:cNvPr>
              <p:cNvSpPr>
                <a:spLocks noChangeArrowheads="1"/>
              </p:cNvSpPr>
              <p:nvPr/>
            </p:nvSpPr>
            <p:spPr bwMode="auto">
              <a:xfrm>
                <a:off x="5047" y="10901"/>
                <a:ext cx="298" cy="324"/>
              </a:xfrm>
              <a:prstGeom prst="ellipse">
                <a:avLst/>
              </a:prstGeom>
              <a:no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61" name="Oval 18">
                <a:extLst>
                  <a:ext uri="{FF2B5EF4-FFF2-40B4-BE49-F238E27FC236}">
                    <a16:creationId xmlns:a16="http://schemas.microsoft.com/office/drawing/2014/main" id="{AF1F4E69-148B-096A-2FBC-19BE3CC993AB}"/>
                  </a:ext>
                </a:extLst>
              </p:cNvPr>
              <p:cNvSpPr>
                <a:spLocks noChangeArrowheads="1"/>
              </p:cNvSpPr>
              <p:nvPr/>
            </p:nvSpPr>
            <p:spPr bwMode="auto">
              <a:xfrm>
                <a:off x="7182" y="9064"/>
                <a:ext cx="391" cy="391"/>
              </a:xfrm>
              <a:prstGeom prst="ellipse">
                <a:avLst/>
              </a:prstGeom>
              <a:no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62" name="Oval 19">
                <a:extLst>
                  <a:ext uri="{FF2B5EF4-FFF2-40B4-BE49-F238E27FC236}">
                    <a16:creationId xmlns:a16="http://schemas.microsoft.com/office/drawing/2014/main" id="{1055E2F4-2C9C-95A1-AB38-489CB3B7E718}"/>
                  </a:ext>
                </a:extLst>
              </p:cNvPr>
              <p:cNvSpPr>
                <a:spLocks noChangeArrowheads="1"/>
              </p:cNvSpPr>
              <p:nvPr/>
            </p:nvSpPr>
            <p:spPr bwMode="auto">
              <a:xfrm>
                <a:off x="3992" y="11515"/>
                <a:ext cx="298" cy="324"/>
              </a:xfrm>
              <a:prstGeom prst="ellipse">
                <a:avLst/>
              </a:prstGeom>
              <a:no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sp>
            <p:nvSpPr>
              <p:cNvPr id="14363" name="Oval 20">
                <a:extLst>
                  <a:ext uri="{FF2B5EF4-FFF2-40B4-BE49-F238E27FC236}">
                    <a16:creationId xmlns:a16="http://schemas.microsoft.com/office/drawing/2014/main" id="{AD5A4124-0195-85D6-739D-87787173E603}"/>
                  </a:ext>
                </a:extLst>
              </p:cNvPr>
              <p:cNvSpPr>
                <a:spLocks noChangeArrowheads="1"/>
              </p:cNvSpPr>
              <p:nvPr/>
            </p:nvSpPr>
            <p:spPr bwMode="auto">
              <a:xfrm>
                <a:off x="3343" y="11755"/>
                <a:ext cx="305" cy="329"/>
              </a:xfrm>
              <a:prstGeom prst="ellipse">
                <a:avLst/>
              </a:prstGeom>
              <a:noFill/>
              <a:ln w="9525">
                <a:solidFill>
                  <a:srgbClr val="FF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a:p>
            </p:txBody>
          </p:sp>
          <p:cxnSp>
            <p:nvCxnSpPr>
              <p:cNvPr id="30755" name="AutoShape 21">
                <a:extLst>
                  <a:ext uri="{FF2B5EF4-FFF2-40B4-BE49-F238E27FC236}">
                    <a16:creationId xmlns:a16="http://schemas.microsoft.com/office/drawing/2014/main" id="{CF662009-1792-49B0-2005-292A76120001}"/>
                  </a:ext>
                </a:extLst>
              </p:cNvPr>
              <p:cNvCxnSpPr>
                <a:cxnSpLocks noChangeShapeType="1"/>
              </p:cNvCxnSpPr>
              <p:nvPr/>
            </p:nvCxnSpPr>
            <p:spPr bwMode="auto">
              <a:xfrm flipH="1">
                <a:off x="3663" y="8758"/>
                <a:ext cx="32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56" name="AutoShape 22">
                <a:extLst>
                  <a:ext uri="{FF2B5EF4-FFF2-40B4-BE49-F238E27FC236}">
                    <a16:creationId xmlns:a16="http://schemas.microsoft.com/office/drawing/2014/main" id="{2DB948A0-5BD8-3802-9E0F-6DC144498A13}"/>
                  </a:ext>
                </a:extLst>
              </p:cNvPr>
              <p:cNvCxnSpPr>
                <a:cxnSpLocks noChangeShapeType="1"/>
              </p:cNvCxnSpPr>
              <p:nvPr/>
            </p:nvCxnSpPr>
            <p:spPr bwMode="auto">
              <a:xfrm flipH="1">
                <a:off x="4029" y="9765"/>
                <a:ext cx="32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57" name="AutoShape 23">
                <a:extLst>
                  <a:ext uri="{FF2B5EF4-FFF2-40B4-BE49-F238E27FC236}">
                    <a16:creationId xmlns:a16="http://schemas.microsoft.com/office/drawing/2014/main" id="{6FC810EB-864C-0A85-A8AB-2664684E3F56}"/>
                  </a:ext>
                </a:extLst>
              </p:cNvPr>
              <p:cNvCxnSpPr>
                <a:cxnSpLocks noChangeShapeType="1"/>
              </p:cNvCxnSpPr>
              <p:nvPr/>
            </p:nvCxnSpPr>
            <p:spPr bwMode="auto">
              <a:xfrm flipH="1">
                <a:off x="5085" y="12689"/>
                <a:ext cx="32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58" name="AutoShape 24">
                <a:extLst>
                  <a:ext uri="{FF2B5EF4-FFF2-40B4-BE49-F238E27FC236}">
                    <a16:creationId xmlns:a16="http://schemas.microsoft.com/office/drawing/2014/main" id="{394BED44-4F29-BF2A-9140-DD6D0166C9C6}"/>
                  </a:ext>
                </a:extLst>
              </p:cNvPr>
              <p:cNvCxnSpPr>
                <a:cxnSpLocks noChangeShapeType="1"/>
              </p:cNvCxnSpPr>
              <p:nvPr/>
            </p:nvCxnSpPr>
            <p:spPr bwMode="auto">
              <a:xfrm flipH="1">
                <a:off x="7672" y="9173"/>
                <a:ext cx="32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59" name="AutoShape 25">
                <a:extLst>
                  <a:ext uri="{FF2B5EF4-FFF2-40B4-BE49-F238E27FC236}">
                    <a16:creationId xmlns:a16="http://schemas.microsoft.com/office/drawing/2014/main" id="{18AA4F47-9133-97E3-753F-CE2AECF3DD08}"/>
                  </a:ext>
                </a:extLst>
              </p:cNvPr>
              <p:cNvCxnSpPr>
                <a:cxnSpLocks noChangeShapeType="1"/>
              </p:cNvCxnSpPr>
              <p:nvPr/>
            </p:nvCxnSpPr>
            <p:spPr bwMode="auto">
              <a:xfrm flipH="1">
                <a:off x="4963" y="12023"/>
                <a:ext cx="32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60" name="AutoShape 26">
                <a:extLst>
                  <a:ext uri="{FF2B5EF4-FFF2-40B4-BE49-F238E27FC236}">
                    <a16:creationId xmlns:a16="http://schemas.microsoft.com/office/drawing/2014/main" id="{4F77F2BF-9E9A-778E-C6FA-2CC1BD229F82}"/>
                  </a:ext>
                </a:extLst>
              </p:cNvPr>
              <p:cNvCxnSpPr>
                <a:cxnSpLocks noChangeShapeType="1"/>
              </p:cNvCxnSpPr>
              <p:nvPr/>
            </p:nvCxnSpPr>
            <p:spPr bwMode="auto">
              <a:xfrm flipV="1">
                <a:off x="5957" y="9640"/>
                <a:ext cx="0" cy="2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61" name="AutoShape 27">
                <a:extLst>
                  <a:ext uri="{FF2B5EF4-FFF2-40B4-BE49-F238E27FC236}">
                    <a16:creationId xmlns:a16="http://schemas.microsoft.com/office/drawing/2014/main" id="{8432D0BB-DEFA-9816-23C2-197841CDF6BF}"/>
                  </a:ext>
                </a:extLst>
              </p:cNvPr>
              <p:cNvCxnSpPr>
                <a:cxnSpLocks noChangeShapeType="1"/>
              </p:cNvCxnSpPr>
              <p:nvPr/>
            </p:nvCxnSpPr>
            <p:spPr bwMode="auto">
              <a:xfrm>
                <a:off x="3738" y="9522"/>
                <a:ext cx="1" cy="31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62" name="AutoShape 28">
                <a:extLst>
                  <a:ext uri="{FF2B5EF4-FFF2-40B4-BE49-F238E27FC236}">
                    <a16:creationId xmlns:a16="http://schemas.microsoft.com/office/drawing/2014/main" id="{440D7D59-CA20-91C0-425C-A7E3BF9C632E}"/>
                  </a:ext>
                </a:extLst>
              </p:cNvPr>
              <p:cNvCxnSpPr>
                <a:cxnSpLocks noChangeShapeType="1"/>
              </p:cNvCxnSpPr>
              <p:nvPr/>
            </p:nvCxnSpPr>
            <p:spPr bwMode="auto">
              <a:xfrm flipV="1">
                <a:off x="6594" y="9297"/>
                <a:ext cx="0" cy="2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63" name="AutoShape 29">
                <a:extLst>
                  <a:ext uri="{FF2B5EF4-FFF2-40B4-BE49-F238E27FC236}">
                    <a16:creationId xmlns:a16="http://schemas.microsoft.com/office/drawing/2014/main" id="{3E36B853-3B57-56AE-0C68-870EE4A58EED}"/>
                  </a:ext>
                </a:extLst>
              </p:cNvPr>
              <p:cNvCxnSpPr>
                <a:cxnSpLocks noChangeShapeType="1"/>
              </p:cNvCxnSpPr>
              <p:nvPr/>
            </p:nvCxnSpPr>
            <p:spPr bwMode="auto">
              <a:xfrm flipV="1">
                <a:off x="7633" y="12531"/>
                <a:ext cx="0" cy="27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64" name="AutoShape 30">
                <a:extLst>
                  <a:ext uri="{FF2B5EF4-FFF2-40B4-BE49-F238E27FC236}">
                    <a16:creationId xmlns:a16="http://schemas.microsoft.com/office/drawing/2014/main" id="{1D6ED27C-0F12-5433-D737-1F0A57F31273}"/>
                  </a:ext>
                </a:extLst>
              </p:cNvPr>
              <p:cNvCxnSpPr>
                <a:cxnSpLocks noChangeShapeType="1"/>
              </p:cNvCxnSpPr>
              <p:nvPr/>
            </p:nvCxnSpPr>
            <p:spPr bwMode="auto">
              <a:xfrm>
                <a:off x="7057" y="12370"/>
                <a:ext cx="1" cy="31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65" name="AutoShape 31">
                <a:extLst>
                  <a:ext uri="{FF2B5EF4-FFF2-40B4-BE49-F238E27FC236}">
                    <a16:creationId xmlns:a16="http://schemas.microsoft.com/office/drawing/2014/main" id="{71ABF54D-983F-3010-D055-008D2DA7CC97}"/>
                  </a:ext>
                </a:extLst>
              </p:cNvPr>
              <p:cNvCxnSpPr>
                <a:cxnSpLocks noChangeShapeType="1"/>
              </p:cNvCxnSpPr>
              <p:nvPr/>
            </p:nvCxnSpPr>
            <p:spPr bwMode="auto">
              <a:xfrm>
                <a:off x="3985" y="11079"/>
                <a:ext cx="1" cy="31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0766" name="AutoShape 32">
                <a:extLst>
                  <a:ext uri="{FF2B5EF4-FFF2-40B4-BE49-F238E27FC236}">
                    <a16:creationId xmlns:a16="http://schemas.microsoft.com/office/drawing/2014/main" id="{913E6351-7E9E-3E2D-0D82-333FBCA4647C}"/>
                  </a:ext>
                </a:extLst>
              </p:cNvPr>
              <p:cNvCxnSpPr>
                <a:cxnSpLocks noChangeShapeType="1"/>
              </p:cNvCxnSpPr>
              <p:nvPr/>
            </p:nvCxnSpPr>
            <p:spPr bwMode="auto">
              <a:xfrm>
                <a:off x="3343" y="11225"/>
                <a:ext cx="1" cy="31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grpSp>
      <p:pic>
        <p:nvPicPr>
          <p:cNvPr id="14377" name="Picture 41" descr="PDVD_003">
            <a:extLst>
              <a:ext uri="{FF2B5EF4-FFF2-40B4-BE49-F238E27FC236}">
                <a16:creationId xmlns:a16="http://schemas.microsoft.com/office/drawing/2014/main" id="{BF7F0D91-8AA5-2880-4D22-4FD3AB670B02}"/>
              </a:ext>
            </a:extLst>
          </p:cNvPr>
          <p:cNvPicPr>
            <a:picLocks noChangeAspect="1" noChangeArrowheads="1"/>
          </p:cNvPicPr>
          <p:nvPr/>
        </p:nvPicPr>
        <p:blipFill>
          <a:blip r:embed="rId6">
            <a:lum bright="20000"/>
          </a:blip>
          <a:srcRect/>
          <a:stretch>
            <a:fillRect/>
          </a:stretch>
        </p:blipFill>
        <p:spPr bwMode="auto">
          <a:xfrm>
            <a:off x="3062818" y="4459817"/>
            <a:ext cx="2705100" cy="2286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4378" name="Picture 42" descr="Dcp_2833">
            <a:extLst>
              <a:ext uri="{FF2B5EF4-FFF2-40B4-BE49-F238E27FC236}">
                <a16:creationId xmlns:a16="http://schemas.microsoft.com/office/drawing/2014/main" id="{9810E56C-1CDD-DBC8-EB42-A49AD1023E81}"/>
              </a:ext>
            </a:extLst>
          </p:cNvPr>
          <p:cNvPicPr>
            <a:picLocks noChangeAspect="1" noChangeArrowheads="1"/>
          </p:cNvPicPr>
          <p:nvPr/>
        </p:nvPicPr>
        <p:blipFill>
          <a:blip r:embed="rId7" cstate="screen"/>
          <a:srcRect/>
          <a:stretch>
            <a:fillRect/>
          </a:stretch>
        </p:blipFill>
        <p:spPr bwMode="auto">
          <a:xfrm>
            <a:off x="5984107" y="4454039"/>
            <a:ext cx="2967567" cy="2247900"/>
          </a:xfrm>
          <a:prstGeom prst="rect">
            <a:avLst/>
          </a:prstGeom>
          <a:ln w="9525">
            <a:solidFill>
              <a:srgbClr val="000000"/>
            </a:solidFill>
            <a:miter lim="800000"/>
            <a:headEnd/>
            <a:tailEnd/>
          </a:ln>
          <a:effectLst>
            <a:outerShdw blurRad="50800" dist="38100" dir="2700000" algn="tl" rotWithShape="0">
              <a:srgbClr val="000000">
                <a:alpha val="43000"/>
              </a:srgbClr>
            </a:outerShdw>
          </a:effectLst>
        </p:spPr>
      </p:pic>
      <p:pic>
        <p:nvPicPr>
          <p:cNvPr id="43" name="Picture 3">
            <a:extLst>
              <a:ext uri="{FF2B5EF4-FFF2-40B4-BE49-F238E27FC236}">
                <a16:creationId xmlns:a16="http://schemas.microsoft.com/office/drawing/2014/main" id="{95D32A37-2D5B-E048-0988-A8C9E51F1203}"/>
              </a:ext>
            </a:extLst>
          </p:cNvPr>
          <p:cNvPicPr>
            <a:picLocks noChangeAspect="1" noChangeArrowheads="1"/>
          </p:cNvPicPr>
          <p:nvPr/>
        </p:nvPicPr>
        <p:blipFill>
          <a:blip r:embed="rId8" cstate="screen"/>
          <a:srcRect/>
          <a:stretch>
            <a:fillRect/>
          </a:stretch>
        </p:blipFill>
        <p:spPr bwMode="gray">
          <a:xfrm>
            <a:off x="2675467" y="2550585"/>
            <a:ext cx="2044700" cy="1663700"/>
          </a:xfrm>
          <a:prstGeom prst="rect">
            <a:avLst/>
          </a:prstGeom>
          <a:ln w="9525" algn="ctr">
            <a:solidFill>
              <a:srgbClr val="919191"/>
            </a:solidFill>
            <a:miter lim="800000"/>
            <a:headEnd/>
            <a:tailEnd/>
          </a:ln>
          <a:effectLst>
            <a:outerShdw blurRad="50800" dist="38100" dir="2700000" algn="tl" rotWithShape="0">
              <a:srgbClr val="000000">
                <a:alpha val="43000"/>
              </a:srgbClr>
            </a:outerShdw>
          </a:effectLst>
        </p:spPr>
      </p:pic>
      <p:pic>
        <p:nvPicPr>
          <p:cNvPr id="44" name="Picture 7" descr="A picture containing ground, outdoor, road, sitting&#10;&#10;Description generated with very high confidence">
            <a:extLst>
              <a:ext uri="{FF2B5EF4-FFF2-40B4-BE49-F238E27FC236}">
                <a16:creationId xmlns:a16="http://schemas.microsoft.com/office/drawing/2014/main" id="{AFEE3300-2B3A-DFCD-AB2E-741B1ADCE57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86867" y="2510942"/>
            <a:ext cx="2233084" cy="1732975"/>
          </a:xfrm>
          <a:prstGeom prst="rect">
            <a:avLst/>
          </a:prstGeom>
          <a:ln w="9525">
            <a:solidFill>
              <a:srgbClr val="000000"/>
            </a:solidFill>
            <a:miter lim="800000"/>
            <a:headEnd/>
            <a:tailEnd/>
          </a:ln>
          <a:effectLst>
            <a:outerShdw blurRad="50800" dist="38100" dir="2700000" algn="tl" rotWithShape="0">
              <a:srgbClr val="000000">
                <a:alpha val="43000"/>
              </a:srgbClr>
            </a:outerShdw>
          </a:effectLst>
        </p:spPr>
      </p:pic>
      <p:sp>
        <p:nvSpPr>
          <p:cNvPr id="30730" name="Rectangle 44">
            <a:extLst>
              <a:ext uri="{FF2B5EF4-FFF2-40B4-BE49-F238E27FC236}">
                <a16:creationId xmlns:a16="http://schemas.microsoft.com/office/drawing/2014/main" id="{6AA4FA35-3F23-D6AE-A0B6-BFE1C1273B5E}"/>
              </a:ext>
            </a:extLst>
          </p:cNvPr>
          <p:cNvSpPr>
            <a:spLocks noChangeArrowheads="1"/>
          </p:cNvSpPr>
          <p:nvPr/>
        </p:nvSpPr>
        <p:spPr bwMode="auto">
          <a:xfrm>
            <a:off x="3550303" y="52799"/>
            <a:ext cx="4675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a:r>
              <a:rPr lang="hr-HR" altLang="sr-Latn-RS" sz="2400" b="1" dirty="0">
                <a:solidFill>
                  <a:schemeClr val="accent6">
                    <a:lumMod val="75000"/>
                  </a:schemeClr>
                </a:solidFill>
                <a:latin typeface="Arial" panose="020B0604020202020204" pitchFamily="34" charset="0"/>
                <a:cs typeface="Arial" panose="020B0604020202020204" pitchFamily="34" charset="0"/>
              </a:rPr>
              <a:t>LAND RELEASE OPERATIONS</a:t>
            </a:r>
          </a:p>
        </p:txBody>
      </p:sp>
      <p:pic>
        <p:nvPicPr>
          <p:cNvPr id="30731" name="Picture 10" descr="GlinskaJ1">
            <a:extLst>
              <a:ext uri="{FF2B5EF4-FFF2-40B4-BE49-F238E27FC236}">
                <a16:creationId xmlns:a16="http://schemas.microsoft.com/office/drawing/2014/main" id="{10A97160-11C3-71A6-2B63-76E18860E50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318407" y="725148"/>
            <a:ext cx="2022889" cy="162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3">
            <a:extLst>
              <a:ext uri="{FF2B5EF4-FFF2-40B4-BE49-F238E27FC236}">
                <a16:creationId xmlns:a16="http://schemas.microsoft.com/office/drawing/2014/main" id="{407FEDB9-1E59-CB93-696D-E0DD20F2208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167284" y="4491567"/>
            <a:ext cx="2785533" cy="22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4" name="Picture 7" descr="20070601142430ROI%20Hrvace,%20Vrlika%202big">
            <a:extLst>
              <a:ext uri="{FF2B5EF4-FFF2-40B4-BE49-F238E27FC236}">
                <a16:creationId xmlns:a16="http://schemas.microsoft.com/office/drawing/2014/main" id="{D62F38E7-E4FB-2D83-00FC-D83F3B5FD3E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157010" y="705496"/>
            <a:ext cx="2044700" cy="166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09551" y="134538"/>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id="{08AF5ED9-D77A-F25D-C1BF-769BDEFD0069}"/>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t="32806" b="-35"/>
          <a:stretch>
            <a:fillRect/>
          </a:stretch>
        </p:blipFill>
        <p:spPr bwMode="auto">
          <a:xfrm>
            <a:off x="7374940" y="729762"/>
            <a:ext cx="2365960" cy="1692317"/>
          </a:xfrm>
          <a:prstGeom prst="rect">
            <a:avLst/>
          </a:prstGeom>
          <a:solidFill>
            <a:srgbClr val="000000"/>
          </a:solidFill>
          <a:ln w="9525">
            <a:solidFill>
              <a:srgbClr val="000000"/>
            </a:solidFill>
            <a:miter lim="800000"/>
            <a:headEnd/>
            <a:tailEnd/>
          </a:ln>
        </p:spPr>
      </p:pic>
      <p:pic>
        <p:nvPicPr>
          <p:cNvPr id="5" name="Picture 5">
            <a:extLst>
              <a:ext uri="{FF2B5EF4-FFF2-40B4-BE49-F238E27FC236}">
                <a16:creationId xmlns:a16="http://schemas.microsoft.com/office/drawing/2014/main" id="{33957492-4C2B-008A-6C7C-9495CE371DE3}"/>
              </a:ext>
            </a:extLst>
          </p:cNvPr>
          <p:cNvPicPr>
            <a:picLocks noChangeAspect="1" noChangeArrowheads="1"/>
          </p:cNvPicPr>
          <p:nvPr/>
        </p:nvPicPr>
        <p:blipFill>
          <a:blip r:embed="rId15" cstate="print">
            <a:lum bright="-18000"/>
            <a:extLst>
              <a:ext uri="{28A0092B-C50C-407E-A947-70E740481C1C}">
                <a14:useLocalDpi xmlns:a14="http://schemas.microsoft.com/office/drawing/2010/main" val="0"/>
              </a:ext>
            </a:extLst>
          </a:blip>
          <a:srcRect l="12733" t="15129" r="42918" b="62204"/>
          <a:stretch>
            <a:fillRect/>
          </a:stretch>
        </p:blipFill>
        <p:spPr bwMode="auto">
          <a:xfrm rot="2731146">
            <a:off x="8034175" y="1337019"/>
            <a:ext cx="510888" cy="547776"/>
          </a:xfrm>
          <a:prstGeom prst="rect">
            <a:avLst/>
          </a:prstGeom>
          <a:solidFill>
            <a:srgbClr val="000000"/>
          </a:solidFill>
          <a:ln w="3175">
            <a:solidFill>
              <a:srgbClr val="000000"/>
            </a:solidFill>
            <a:miter lim="800000"/>
            <a:headEnd/>
            <a:tailEnd/>
          </a:ln>
        </p:spPr>
      </p:pic>
      <p:pic>
        <p:nvPicPr>
          <p:cNvPr id="6" name="Picture 6">
            <a:extLst>
              <a:ext uri="{FF2B5EF4-FFF2-40B4-BE49-F238E27FC236}">
                <a16:creationId xmlns:a16="http://schemas.microsoft.com/office/drawing/2014/main" id="{F767A2C3-F143-01B5-279F-69CB3F3E49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28609" t="34056" r="36378" b="40254"/>
          <a:stretch>
            <a:fillRect/>
          </a:stretch>
        </p:blipFill>
        <p:spPr>
          <a:xfrm>
            <a:off x="9774543" y="725622"/>
            <a:ext cx="2207905" cy="1700595"/>
          </a:xfrm>
          <a:prstGeom prst="rect">
            <a:avLst/>
          </a:prstGeom>
          <a:solidFill>
            <a:srgbClr val="000000"/>
          </a:solidFill>
          <a:ln>
            <a:solidFill>
              <a:srgbClr val="000000"/>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3C6C69F7-3DE5-CF9C-0F95-FA9996CBB794}"/>
              </a:ext>
            </a:extLst>
          </p:cNvPr>
          <p:cNvSpPr>
            <a:spLocks noGrp="1" noChangeArrowheads="1"/>
          </p:cNvSpPr>
          <p:nvPr>
            <p:ph type="title"/>
          </p:nvPr>
        </p:nvSpPr>
        <p:spPr>
          <a:xfrm>
            <a:off x="465666" y="285221"/>
            <a:ext cx="11523133" cy="469900"/>
          </a:xfrm>
        </p:spPr>
        <p:txBody>
          <a:bodyPr>
            <a:noAutofit/>
          </a:bodyPr>
          <a:lstStyle/>
          <a:p>
            <a:pPr algn="ctr">
              <a:defRPr/>
            </a:pPr>
            <a:r>
              <a:rPr lang="hr-HR" altLang="sr-Latn-RS" sz="2800" b="1" dirty="0">
                <a:solidFill>
                  <a:schemeClr val="accent6">
                    <a:lumMod val="75000"/>
                  </a:schemeClr>
                </a:solidFill>
                <a:latin typeface="Arial" panose="020B0604020202020204" pitchFamily="34" charset="0"/>
                <a:cs typeface="Arial" panose="020B0604020202020204" pitchFamily="34" charset="0"/>
              </a:rPr>
              <a:t>AERIAL NON-TECHNICAL SURVEY</a:t>
            </a:r>
            <a:endParaRPr lang="en-US" altLang="sr-Latn-RS" sz="2800" b="1" dirty="0">
              <a:solidFill>
                <a:schemeClr val="accent6">
                  <a:lumMod val="75000"/>
                </a:schemeClr>
              </a:solidFill>
              <a:latin typeface="Arial" panose="020B0604020202020204" pitchFamily="34" charset="0"/>
              <a:cs typeface="Arial" panose="020B0604020202020204" pitchFamily="34" charset="0"/>
            </a:endParaRPr>
          </a:p>
        </p:txBody>
      </p:sp>
      <p:pic>
        <p:nvPicPr>
          <p:cNvPr id="33795" name="Picture 2" descr="C:\Documents and Settings\Owner\My Documents\0_Geneva_Journal_ERWMA\J_ERW_AM\M.Bajic_AI DSS_delivered_20100722_2019\Figures\Figure 3.6_Mi-8.tif">
            <a:extLst>
              <a:ext uri="{FF2B5EF4-FFF2-40B4-BE49-F238E27FC236}">
                <a16:creationId xmlns:a16="http://schemas.microsoft.com/office/drawing/2014/main" id="{5FC03DA8-4F19-D026-3F75-71DC15258A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184" y="1361018"/>
            <a:ext cx="2802467" cy="17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descr="PA130028">
            <a:extLst>
              <a:ext uri="{FF2B5EF4-FFF2-40B4-BE49-F238E27FC236}">
                <a16:creationId xmlns:a16="http://schemas.microsoft.com/office/drawing/2014/main" id="{816A90B1-B0B4-86BF-A739-45539B5EBEF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50167" y="1394885"/>
            <a:ext cx="254846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
            <a:extLst>
              <a:ext uri="{FF2B5EF4-FFF2-40B4-BE49-F238E27FC236}">
                <a16:creationId xmlns:a16="http://schemas.microsoft.com/office/drawing/2014/main" id="{79337BC5-18F7-FFDF-975C-D36C68EAB2B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7233" y="1363133"/>
            <a:ext cx="2254251" cy="176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a:extLst>
              <a:ext uri="{FF2B5EF4-FFF2-40B4-BE49-F238E27FC236}">
                <a16:creationId xmlns:a16="http://schemas.microsoft.com/office/drawing/2014/main" id="{15971156-674F-F705-9B6B-8B47CEF4E52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7634" y="3913717"/>
            <a:ext cx="2429933" cy="215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a:extLst>
              <a:ext uri="{FF2B5EF4-FFF2-40B4-BE49-F238E27FC236}">
                <a16:creationId xmlns:a16="http://schemas.microsoft.com/office/drawing/2014/main" id="{D027E502-2A3A-B1D2-D4BD-750B86B3F38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2851" y="1416051"/>
            <a:ext cx="2639483" cy="170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8">
            <a:extLst>
              <a:ext uri="{FF2B5EF4-FFF2-40B4-BE49-F238E27FC236}">
                <a16:creationId xmlns:a16="http://schemas.microsoft.com/office/drawing/2014/main" id="{F989E5C2-0961-B41D-14DB-3AAA35F76D95}"/>
              </a:ext>
            </a:extLst>
          </p:cNvPr>
          <p:cNvSpPr txBox="1">
            <a:spLocks noChangeArrowheads="1"/>
          </p:cNvSpPr>
          <p:nvPr/>
        </p:nvSpPr>
        <p:spPr bwMode="auto">
          <a:xfrm>
            <a:off x="1007534" y="3196167"/>
            <a:ext cx="5298017" cy="369332"/>
          </a:xfrm>
          <a:prstGeom prst="rect">
            <a:avLst/>
          </a:prstGeom>
          <a:noFill/>
          <a:ln>
            <a:noFill/>
          </a:ln>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hr-HR" altLang="sr-Latn-RS" dirty="0" err="1">
                <a:solidFill>
                  <a:srgbClr val="3333CC"/>
                </a:solidFill>
              </a:rPr>
              <a:t>Sensors</a:t>
            </a:r>
            <a:r>
              <a:rPr lang="hr-HR" altLang="sr-Latn-RS" dirty="0">
                <a:solidFill>
                  <a:srgbClr val="3333CC"/>
                </a:solidFill>
              </a:rPr>
              <a:t> </a:t>
            </a:r>
            <a:r>
              <a:rPr lang="hr-HR" altLang="sr-Latn-RS" dirty="0" err="1">
                <a:solidFill>
                  <a:srgbClr val="3333CC"/>
                </a:solidFill>
              </a:rPr>
              <a:t>container</a:t>
            </a:r>
            <a:r>
              <a:rPr lang="hr-HR" altLang="sr-Latn-RS" dirty="0">
                <a:solidFill>
                  <a:srgbClr val="3333CC"/>
                </a:solidFill>
              </a:rPr>
              <a:t> </a:t>
            </a:r>
            <a:r>
              <a:rPr lang="hr-HR" altLang="sr-Latn-RS" dirty="0" err="1">
                <a:solidFill>
                  <a:srgbClr val="3333CC"/>
                </a:solidFill>
              </a:rPr>
              <a:t>bellow</a:t>
            </a:r>
            <a:r>
              <a:rPr lang="hr-HR" altLang="sr-Latn-RS" dirty="0">
                <a:solidFill>
                  <a:srgbClr val="3333CC"/>
                </a:solidFill>
              </a:rPr>
              <a:t> </a:t>
            </a:r>
            <a:r>
              <a:rPr lang="hr-HR" altLang="sr-Latn-RS" dirty="0" err="1">
                <a:solidFill>
                  <a:srgbClr val="3333CC"/>
                </a:solidFill>
              </a:rPr>
              <a:t>helicopter</a:t>
            </a:r>
            <a:r>
              <a:rPr lang="hr-HR" altLang="sr-Latn-RS" dirty="0">
                <a:solidFill>
                  <a:srgbClr val="3333CC"/>
                </a:solidFill>
              </a:rPr>
              <a:t> Mi-8</a:t>
            </a:r>
          </a:p>
        </p:txBody>
      </p:sp>
      <p:sp>
        <p:nvSpPr>
          <p:cNvPr id="19467" name="TextBox 9">
            <a:extLst>
              <a:ext uri="{FF2B5EF4-FFF2-40B4-BE49-F238E27FC236}">
                <a16:creationId xmlns:a16="http://schemas.microsoft.com/office/drawing/2014/main" id="{B9FB5BB9-A87B-1886-A3C1-AC937977FA56}"/>
              </a:ext>
            </a:extLst>
          </p:cNvPr>
          <p:cNvSpPr txBox="1">
            <a:spLocks noChangeArrowheads="1"/>
          </p:cNvSpPr>
          <p:nvPr/>
        </p:nvSpPr>
        <p:spPr bwMode="auto">
          <a:xfrm>
            <a:off x="6305551" y="3215218"/>
            <a:ext cx="5602816" cy="369332"/>
          </a:xfrm>
          <a:prstGeom prst="rect">
            <a:avLst/>
          </a:prstGeom>
          <a:noFill/>
          <a:ln>
            <a:noFill/>
          </a:ln>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hr-HR" altLang="sr-Latn-RS" dirty="0" err="1">
                <a:solidFill>
                  <a:srgbClr val="3333CC"/>
                </a:solidFill>
              </a:rPr>
              <a:t>Sensors</a:t>
            </a:r>
            <a:r>
              <a:rPr lang="hr-HR" altLang="sr-Latn-RS" dirty="0">
                <a:solidFill>
                  <a:srgbClr val="3333CC"/>
                </a:solidFill>
              </a:rPr>
              <a:t> </a:t>
            </a:r>
            <a:r>
              <a:rPr lang="hr-HR" altLang="sr-Latn-RS" dirty="0" err="1">
                <a:solidFill>
                  <a:srgbClr val="3333CC"/>
                </a:solidFill>
              </a:rPr>
              <a:t>container</a:t>
            </a:r>
            <a:r>
              <a:rPr lang="hr-HR" altLang="sr-Latn-RS" dirty="0">
                <a:solidFill>
                  <a:srgbClr val="3333CC"/>
                </a:solidFill>
              </a:rPr>
              <a:t> for </a:t>
            </a:r>
            <a:r>
              <a:rPr lang="hr-HR" altLang="sr-Latn-RS" dirty="0" err="1">
                <a:solidFill>
                  <a:srgbClr val="3333CC"/>
                </a:solidFill>
              </a:rPr>
              <a:t>helicopter</a:t>
            </a:r>
            <a:r>
              <a:rPr lang="hr-HR" altLang="sr-Latn-RS" dirty="0">
                <a:solidFill>
                  <a:srgbClr val="3333CC"/>
                </a:solidFill>
              </a:rPr>
              <a:t> Bell-206</a:t>
            </a:r>
            <a:r>
              <a:rPr lang="hr-HR" altLang="sr-Latn-RS" dirty="0"/>
              <a:t> </a:t>
            </a:r>
          </a:p>
        </p:txBody>
      </p:sp>
      <p:sp>
        <p:nvSpPr>
          <p:cNvPr id="19468" name="TextBox 10">
            <a:extLst>
              <a:ext uri="{FF2B5EF4-FFF2-40B4-BE49-F238E27FC236}">
                <a16:creationId xmlns:a16="http://schemas.microsoft.com/office/drawing/2014/main" id="{1C320482-0ABB-E6E7-68A1-DCAE82FFFEA0}"/>
              </a:ext>
            </a:extLst>
          </p:cNvPr>
          <p:cNvSpPr txBox="1">
            <a:spLocks noChangeArrowheads="1"/>
          </p:cNvSpPr>
          <p:nvPr/>
        </p:nvSpPr>
        <p:spPr bwMode="auto">
          <a:xfrm>
            <a:off x="537634" y="6286501"/>
            <a:ext cx="6424084" cy="369332"/>
          </a:xfrm>
          <a:prstGeom prst="rect">
            <a:avLst/>
          </a:prstGeom>
          <a:noFill/>
          <a:ln>
            <a:noFill/>
          </a:ln>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defRPr/>
            </a:pPr>
            <a:r>
              <a:rPr lang="hr-HR" altLang="sr-Latn-RS" dirty="0">
                <a:solidFill>
                  <a:srgbClr val="3333CC"/>
                </a:solidFill>
              </a:rPr>
              <a:t>Heavy </a:t>
            </a:r>
            <a:r>
              <a:rPr lang="hr-HR" altLang="sr-Latn-RS" dirty="0" err="1">
                <a:solidFill>
                  <a:srgbClr val="3333CC"/>
                </a:solidFill>
              </a:rPr>
              <a:t>and</a:t>
            </a:r>
            <a:r>
              <a:rPr lang="hr-HR" altLang="sr-Latn-RS" dirty="0">
                <a:solidFill>
                  <a:srgbClr val="3333CC"/>
                </a:solidFill>
              </a:rPr>
              <a:t> </a:t>
            </a:r>
            <a:r>
              <a:rPr lang="hr-HR" altLang="sr-Latn-RS" dirty="0" err="1">
                <a:solidFill>
                  <a:srgbClr val="3333CC"/>
                </a:solidFill>
              </a:rPr>
              <a:t>light</a:t>
            </a:r>
            <a:r>
              <a:rPr lang="hr-HR" altLang="sr-Latn-RS" dirty="0">
                <a:solidFill>
                  <a:srgbClr val="3333CC"/>
                </a:solidFill>
              </a:rPr>
              <a:t> </a:t>
            </a:r>
            <a:r>
              <a:rPr lang="hr-HR" altLang="sr-Latn-RS" dirty="0" err="1">
                <a:solidFill>
                  <a:srgbClr val="3333CC"/>
                </a:solidFill>
              </a:rPr>
              <a:t>multi</a:t>
            </a:r>
            <a:r>
              <a:rPr lang="hr-HR" altLang="sr-Latn-RS" dirty="0">
                <a:solidFill>
                  <a:srgbClr val="3333CC"/>
                </a:solidFill>
              </a:rPr>
              <a:t>-rotor </a:t>
            </a:r>
            <a:r>
              <a:rPr lang="hr-HR" altLang="sr-Latn-RS" dirty="0" err="1">
                <a:solidFill>
                  <a:srgbClr val="3333CC"/>
                </a:solidFill>
              </a:rPr>
              <a:t>Unmanned</a:t>
            </a:r>
            <a:r>
              <a:rPr lang="hr-HR" altLang="sr-Latn-RS" dirty="0">
                <a:solidFill>
                  <a:srgbClr val="3333CC"/>
                </a:solidFill>
              </a:rPr>
              <a:t> </a:t>
            </a:r>
            <a:r>
              <a:rPr lang="hr-HR" altLang="sr-Latn-RS" dirty="0" err="1">
                <a:solidFill>
                  <a:srgbClr val="3333CC"/>
                </a:solidFill>
              </a:rPr>
              <a:t>Aerial</a:t>
            </a:r>
            <a:r>
              <a:rPr lang="hr-HR" altLang="sr-Latn-RS" dirty="0">
                <a:solidFill>
                  <a:srgbClr val="3333CC"/>
                </a:solidFill>
              </a:rPr>
              <a:t> System</a:t>
            </a:r>
          </a:p>
        </p:txBody>
      </p:sp>
      <p:pic>
        <p:nvPicPr>
          <p:cNvPr id="33803" name="Picture 7" descr="A picture containing ground, outdoor, road, sitting&#10;&#10;Description generated with very high confidence">
            <a:extLst>
              <a:ext uri="{FF2B5EF4-FFF2-40B4-BE49-F238E27FC236}">
                <a16:creationId xmlns:a16="http://schemas.microsoft.com/office/drawing/2014/main" id="{36B0A82A-219E-9CC7-1648-0592D45756E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32301" y="3945467"/>
            <a:ext cx="2529417" cy="223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2" descr="A picture containing electronics, circuit&#10;&#10;Description generated with very high confidence">
            <a:extLst>
              <a:ext uri="{FF2B5EF4-FFF2-40B4-BE49-F238E27FC236}">
                <a16:creationId xmlns:a16="http://schemas.microsoft.com/office/drawing/2014/main" id="{6D31F046-D23A-6D49-9330-075908EAD33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10451" y="3790951"/>
            <a:ext cx="4447116" cy="285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7" descr="A picture containing ground, outdoor, road, sitting&#10;&#10;Description generated with very high confidence">
            <a:extLst>
              <a:ext uri="{FF2B5EF4-FFF2-40B4-BE49-F238E27FC236}">
                <a16:creationId xmlns:a16="http://schemas.microsoft.com/office/drawing/2014/main" id="{F36FD021-A727-DC0B-E493-5C0206E3151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72468" y="3909485"/>
            <a:ext cx="2529417" cy="223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35360" y="286229"/>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76325" y="-30221"/>
            <a:ext cx="10039350" cy="1008062"/>
          </a:xfrm>
        </p:spPr>
        <p:txBody>
          <a:bodyPr>
            <a:normAutofit/>
          </a:bodyPr>
          <a:lstStyle/>
          <a:p>
            <a:pPr eaLnBrk="1" hangingPunct="1">
              <a:defRPr/>
            </a:pPr>
            <a:r>
              <a:rPr lang="hr-HR" sz="4000" b="1" dirty="0">
                <a:solidFill>
                  <a:schemeClr val="accent1">
                    <a:lumMod val="75000"/>
                  </a:schemeClr>
                </a:solidFill>
                <a:latin typeface="Cambria" pitchFamily="18" charset="0"/>
              </a:rPr>
              <a:t> </a:t>
            </a:r>
            <a:r>
              <a:rPr lang="hr-HR" sz="2400" b="1" dirty="0">
                <a:solidFill>
                  <a:schemeClr val="accent6">
                    <a:lumMod val="75000"/>
                  </a:schemeClr>
                </a:solidFill>
                <a:latin typeface="Arial" panose="020B0604020202020204" pitchFamily="34" charset="0"/>
                <a:cs typeface="Arial" panose="020B0604020202020204" pitchFamily="34" charset="0"/>
              </a:rPr>
              <a:t>Pillars </a:t>
            </a:r>
            <a:r>
              <a:rPr lang="hr-HR" sz="2400" b="1" dirty="0" err="1">
                <a:solidFill>
                  <a:schemeClr val="accent6">
                    <a:lumMod val="75000"/>
                  </a:schemeClr>
                </a:solidFill>
                <a:latin typeface="Arial" panose="020B0604020202020204" pitchFamily="34" charset="0"/>
                <a:cs typeface="Arial" panose="020B0604020202020204" pitchFamily="34" charset="0"/>
              </a:rPr>
              <a:t>of</a:t>
            </a:r>
            <a:r>
              <a:rPr lang="hr-HR" sz="2400" b="1" dirty="0">
                <a:solidFill>
                  <a:schemeClr val="accent6">
                    <a:lumMod val="75000"/>
                  </a:schemeClr>
                </a:solidFill>
                <a:latin typeface="Arial" panose="020B0604020202020204" pitchFamily="34" charset="0"/>
                <a:cs typeface="Arial" panose="020B0604020202020204" pitchFamily="34" charset="0"/>
              </a:rPr>
              <a:t> </a:t>
            </a:r>
            <a:r>
              <a:rPr lang="hr-HR" sz="2400" b="1" dirty="0" err="1">
                <a:solidFill>
                  <a:schemeClr val="accent6">
                    <a:lumMod val="75000"/>
                  </a:schemeClr>
                </a:solidFill>
                <a:latin typeface="Arial" panose="020B0604020202020204" pitchFamily="34" charset="0"/>
                <a:cs typeface="Arial" panose="020B0604020202020204" pitchFamily="34" charset="0"/>
              </a:rPr>
              <a:t>Aerial</a:t>
            </a:r>
            <a:r>
              <a:rPr lang="hr-HR" sz="2400" b="1" dirty="0">
                <a:solidFill>
                  <a:schemeClr val="accent6">
                    <a:lumMod val="75000"/>
                  </a:schemeClr>
                </a:solidFill>
                <a:latin typeface="Arial" panose="020B0604020202020204" pitchFamily="34" charset="0"/>
                <a:cs typeface="Arial" panose="020B0604020202020204" pitchFamily="34" charset="0"/>
              </a:rPr>
              <a:t> </a:t>
            </a:r>
            <a:r>
              <a:rPr lang="hr-HR" sz="2400" b="1" dirty="0" err="1">
                <a:solidFill>
                  <a:schemeClr val="accent6">
                    <a:lumMod val="75000"/>
                  </a:schemeClr>
                </a:solidFill>
                <a:latin typeface="Arial" panose="020B0604020202020204" pitchFamily="34" charset="0"/>
                <a:cs typeface="Arial" panose="020B0604020202020204" pitchFamily="34" charset="0"/>
              </a:rPr>
              <a:t>Survey</a:t>
            </a:r>
            <a:r>
              <a:rPr lang="hr-HR" sz="2400" b="1" dirty="0">
                <a:solidFill>
                  <a:schemeClr val="accent6">
                    <a:lumMod val="75000"/>
                  </a:schemeClr>
                </a:solidFill>
                <a:latin typeface="Arial" panose="020B0604020202020204" pitchFamily="34" charset="0"/>
                <a:cs typeface="Arial" panose="020B0604020202020204" pitchFamily="34" charset="0"/>
              </a:rPr>
              <a:t> </a:t>
            </a:r>
            <a:r>
              <a:rPr lang="hr-HR" sz="2400" b="1" dirty="0" err="1">
                <a:solidFill>
                  <a:schemeClr val="accent6">
                    <a:lumMod val="75000"/>
                  </a:schemeClr>
                </a:solidFill>
                <a:latin typeface="Arial" panose="020B0604020202020204" pitchFamily="34" charset="0"/>
                <a:cs typeface="Arial" panose="020B0604020202020204" pitchFamily="34" charset="0"/>
              </a:rPr>
              <a:t>in</a:t>
            </a:r>
            <a:r>
              <a:rPr lang="hr-HR" sz="2400" b="1" dirty="0">
                <a:solidFill>
                  <a:schemeClr val="accent6">
                    <a:lumMod val="75000"/>
                  </a:schemeClr>
                </a:solidFill>
                <a:latin typeface="Arial" panose="020B0604020202020204" pitchFamily="34" charset="0"/>
                <a:cs typeface="Arial" panose="020B0604020202020204" pitchFamily="34" charset="0"/>
              </a:rPr>
              <a:t> </a:t>
            </a:r>
            <a:r>
              <a:rPr lang="hr-HR" sz="2400" b="1" dirty="0" err="1">
                <a:solidFill>
                  <a:schemeClr val="accent6">
                    <a:lumMod val="75000"/>
                  </a:schemeClr>
                </a:solidFill>
                <a:latin typeface="Arial" panose="020B0604020202020204" pitchFamily="34" charset="0"/>
                <a:cs typeface="Arial" panose="020B0604020202020204" pitchFamily="34" charset="0"/>
              </a:rPr>
              <a:t>the</a:t>
            </a:r>
            <a:r>
              <a:rPr lang="hr-HR" sz="2400" b="1" dirty="0">
                <a:solidFill>
                  <a:schemeClr val="accent6">
                    <a:lumMod val="75000"/>
                  </a:schemeClr>
                </a:solidFill>
                <a:latin typeface="Arial" panose="020B0604020202020204" pitchFamily="34" charset="0"/>
                <a:cs typeface="Arial" panose="020B0604020202020204" pitchFamily="34" charset="0"/>
              </a:rPr>
              <a:t> </a:t>
            </a:r>
            <a:r>
              <a:rPr lang="hr-HR" sz="2400" b="1" dirty="0" err="1">
                <a:solidFill>
                  <a:schemeClr val="accent6">
                    <a:lumMod val="75000"/>
                  </a:schemeClr>
                </a:solidFill>
                <a:latin typeface="Arial" panose="020B0604020202020204" pitchFamily="34" charset="0"/>
                <a:cs typeface="Arial" panose="020B0604020202020204" pitchFamily="34" charset="0"/>
              </a:rPr>
              <a:t>frame</a:t>
            </a:r>
            <a:r>
              <a:rPr lang="hr-HR" sz="2400" b="1" dirty="0">
                <a:solidFill>
                  <a:schemeClr val="accent6">
                    <a:lumMod val="75000"/>
                  </a:schemeClr>
                </a:solidFill>
                <a:latin typeface="Arial" panose="020B0604020202020204" pitchFamily="34" charset="0"/>
                <a:cs typeface="Arial" panose="020B0604020202020204" pitchFamily="34" charset="0"/>
              </a:rPr>
              <a:t> </a:t>
            </a:r>
            <a:r>
              <a:rPr lang="hr-HR" sz="2400" b="1" dirty="0" err="1">
                <a:solidFill>
                  <a:schemeClr val="accent6">
                    <a:lumMod val="75000"/>
                  </a:schemeClr>
                </a:solidFill>
                <a:latin typeface="Arial" panose="020B0604020202020204" pitchFamily="34" charset="0"/>
                <a:cs typeface="Arial" panose="020B0604020202020204" pitchFamily="34" charset="0"/>
              </a:rPr>
              <a:t>of</a:t>
            </a:r>
            <a:r>
              <a:rPr lang="hr-HR" sz="2400" b="1" dirty="0">
                <a:solidFill>
                  <a:schemeClr val="accent6">
                    <a:lumMod val="75000"/>
                  </a:schemeClr>
                </a:solidFill>
                <a:latin typeface="Arial" panose="020B0604020202020204" pitchFamily="34" charset="0"/>
                <a:cs typeface="Arial" panose="020B0604020202020204" pitchFamily="34" charset="0"/>
              </a:rPr>
              <a:t> </a:t>
            </a:r>
            <a:r>
              <a:rPr lang="hr-HR" sz="2400" b="1" dirty="0" err="1">
                <a:solidFill>
                  <a:schemeClr val="accent6">
                    <a:lumMod val="75000"/>
                  </a:schemeClr>
                </a:solidFill>
                <a:latin typeface="Arial" panose="020B0604020202020204" pitchFamily="34" charset="0"/>
                <a:cs typeface="Arial" panose="020B0604020202020204" pitchFamily="34" charset="0"/>
              </a:rPr>
              <a:t>NTS</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11" name="Diagram 10"/>
          <p:cNvGraphicFramePr/>
          <p:nvPr>
            <p:extLst>
              <p:ext uri="{D42A27DB-BD31-4B8C-83A1-F6EECF244321}">
                <p14:modId xmlns:p14="http://schemas.microsoft.com/office/powerpoint/2010/main" val="2889264293"/>
              </p:ext>
            </p:extLst>
          </p:nvPr>
        </p:nvGraphicFramePr>
        <p:xfrm>
          <a:off x="3019424" y="1479683"/>
          <a:ext cx="6100912" cy="496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03" name="TextBox 5"/>
          <p:cNvSpPr txBox="1">
            <a:spLocks noChangeArrowheads="1"/>
          </p:cNvSpPr>
          <p:nvPr/>
        </p:nvSpPr>
        <p:spPr bwMode="auto">
          <a:xfrm>
            <a:off x="7104063" y="1266825"/>
            <a:ext cx="488950" cy="719138"/>
          </a:xfrm>
          <a:prstGeom prst="rect">
            <a:avLst/>
          </a:prstGeom>
          <a:noFill/>
          <a:ln w="9525">
            <a:noFill/>
            <a:miter lim="800000"/>
            <a:headEnd/>
            <a:tailEnd/>
          </a:ln>
        </p:spPr>
        <p:txBody>
          <a:bodyPr wrap="none">
            <a:spAutoFit/>
          </a:bodyPr>
          <a:lstStyle/>
          <a:p>
            <a:pPr fontAlgn="base">
              <a:spcBef>
                <a:spcPct val="0"/>
              </a:spcBef>
              <a:spcAft>
                <a:spcPct val="0"/>
              </a:spcAft>
            </a:pPr>
            <a:r>
              <a:rPr lang="hr-HR" sz="4000" b="1">
                <a:solidFill>
                  <a:prstClr val="black"/>
                </a:solidFill>
                <a:latin typeface="Cambria" pitchFamily="18" charset="0"/>
                <a:cs typeface="Arial" charset="0"/>
              </a:rPr>
              <a:t>1</a:t>
            </a:r>
            <a:endParaRPr lang="en-US" sz="4000" b="1">
              <a:solidFill>
                <a:prstClr val="black"/>
              </a:solidFill>
              <a:latin typeface="Cambria" pitchFamily="18" charset="0"/>
              <a:cs typeface="Arial" charset="0"/>
            </a:endParaRPr>
          </a:p>
        </p:txBody>
      </p:sp>
      <p:sp>
        <p:nvSpPr>
          <p:cNvPr id="4104" name="TextBox 6"/>
          <p:cNvSpPr txBox="1">
            <a:spLocks noChangeArrowheads="1"/>
          </p:cNvSpPr>
          <p:nvPr/>
        </p:nvSpPr>
        <p:spPr bwMode="auto">
          <a:xfrm>
            <a:off x="9294813" y="3246438"/>
            <a:ext cx="488950" cy="717550"/>
          </a:xfrm>
          <a:prstGeom prst="rect">
            <a:avLst/>
          </a:prstGeom>
          <a:noFill/>
          <a:ln w="9525">
            <a:noFill/>
            <a:miter lim="800000"/>
            <a:headEnd/>
            <a:tailEnd/>
          </a:ln>
        </p:spPr>
        <p:txBody>
          <a:bodyPr wrap="none">
            <a:spAutoFit/>
          </a:bodyPr>
          <a:lstStyle/>
          <a:p>
            <a:pPr fontAlgn="base">
              <a:spcBef>
                <a:spcPct val="0"/>
              </a:spcBef>
              <a:spcAft>
                <a:spcPct val="0"/>
              </a:spcAft>
            </a:pPr>
            <a:r>
              <a:rPr lang="hr-HR" sz="4000" b="1" dirty="0">
                <a:solidFill>
                  <a:prstClr val="black"/>
                </a:solidFill>
                <a:latin typeface="Cambria" pitchFamily="18" charset="0"/>
                <a:cs typeface="Arial" charset="0"/>
              </a:rPr>
              <a:t>2</a:t>
            </a:r>
            <a:endParaRPr lang="en-US" sz="4000" b="1" dirty="0">
              <a:solidFill>
                <a:prstClr val="black"/>
              </a:solidFill>
              <a:latin typeface="Cambria" pitchFamily="18" charset="0"/>
              <a:cs typeface="Arial" charset="0"/>
            </a:endParaRPr>
          </a:p>
        </p:txBody>
      </p:sp>
      <p:sp>
        <p:nvSpPr>
          <p:cNvPr id="4105" name="TextBox 7"/>
          <p:cNvSpPr txBox="1">
            <a:spLocks noChangeArrowheads="1"/>
          </p:cNvSpPr>
          <p:nvPr/>
        </p:nvSpPr>
        <p:spPr bwMode="auto">
          <a:xfrm>
            <a:off x="8439153" y="5176597"/>
            <a:ext cx="488950" cy="717550"/>
          </a:xfrm>
          <a:prstGeom prst="rect">
            <a:avLst/>
          </a:prstGeom>
          <a:noFill/>
          <a:ln w="9525">
            <a:noFill/>
            <a:miter lim="800000"/>
            <a:headEnd/>
            <a:tailEnd/>
          </a:ln>
        </p:spPr>
        <p:txBody>
          <a:bodyPr wrap="none">
            <a:spAutoFit/>
          </a:bodyPr>
          <a:lstStyle/>
          <a:p>
            <a:pPr fontAlgn="base">
              <a:spcBef>
                <a:spcPct val="0"/>
              </a:spcBef>
              <a:spcAft>
                <a:spcPct val="0"/>
              </a:spcAft>
            </a:pPr>
            <a:r>
              <a:rPr lang="hr-HR" sz="4000" b="1" dirty="0">
                <a:solidFill>
                  <a:prstClr val="black"/>
                </a:solidFill>
                <a:latin typeface="Cambria" pitchFamily="18" charset="0"/>
                <a:cs typeface="Arial" charset="0"/>
              </a:rPr>
              <a:t>3</a:t>
            </a:r>
            <a:endParaRPr lang="en-US" sz="4000" b="1" dirty="0">
              <a:solidFill>
                <a:prstClr val="black"/>
              </a:solidFill>
              <a:latin typeface="Cambria" pitchFamily="18" charset="0"/>
              <a:cs typeface="Arial" charset="0"/>
            </a:endParaRPr>
          </a:p>
        </p:txBody>
      </p:sp>
      <p:sp>
        <p:nvSpPr>
          <p:cNvPr id="4106" name="TextBox 8"/>
          <p:cNvSpPr txBox="1">
            <a:spLocks noChangeArrowheads="1"/>
          </p:cNvSpPr>
          <p:nvPr/>
        </p:nvSpPr>
        <p:spPr bwMode="auto">
          <a:xfrm>
            <a:off x="2774949" y="5226651"/>
            <a:ext cx="488950" cy="717550"/>
          </a:xfrm>
          <a:prstGeom prst="rect">
            <a:avLst/>
          </a:prstGeom>
          <a:noFill/>
          <a:ln w="9525">
            <a:noFill/>
            <a:miter lim="800000"/>
            <a:headEnd/>
            <a:tailEnd/>
          </a:ln>
        </p:spPr>
        <p:txBody>
          <a:bodyPr>
            <a:spAutoFit/>
          </a:bodyPr>
          <a:lstStyle/>
          <a:p>
            <a:pPr fontAlgn="base">
              <a:spcBef>
                <a:spcPct val="0"/>
              </a:spcBef>
              <a:spcAft>
                <a:spcPct val="0"/>
              </a:spcAft>
            </a:pPr>
            <a:r>
              <a:rPr lang="hr-HR" sz="4000" b="1" dirty="0">
                <a:solidFill>
                  <a:prstClr val="black"/>
                </a:solidFill>
                <a:latin typeface="Cambria" pitchFamily="18" charset="0"/>
                <a:cs typeface="Arial" charset="0"/>
              </a:rPr>
              <a:t>4</a:t>
            </a:r>
            <a:endParaRPr lang="en-US" sz="4000" b="1" dirty="0">
              <a:solidFill>
                <a:prstClr val="black"/>
              </a:solidFill>
              <a:latin typeface="Cambria" pitchFamily="18" charset="0"/>
              <a:cs typeface="Arial" charset="0"/>
            </a:endParaRPr>
          </a:p>
        </p:txBody>
      </p:sp>
      <p:sp>
        <p:nvSpPr>
          <p:cNvPr id="4107" name="TextBox 9"/>
          <p:cNvSpPr txBox="1">
            <a:spLocks noChangeArrowheads="1"/>
          </p:cNvSpPr>
          <p:nvPr/>
        </p:nvSpPr>
        <p:spPr bwMode="auto">
          <a:xfrm>
            <a:off x="2408237" y="3245313"/>
            <a:ext cx="488950" cy="717550"/>
          </a:xfrm>
          <a:prstGeom prst="rect">
            <a:avLst/>
          </a:prstGeom>
          <a:noFill/>
          <a:ln w="9525">
            <a:noFill/>
            <a:miter lim="800000"/>
            <a:headEnd/>
            <a:tailEnd/>
          </a:ln>
        </p:spPr>
        <p:txBody>
          <a:bodyPr wrap="none">
            <a:spAutoFit/>
          </a:bodyPr>
          <a:lstStyle/>
          <a:p>
            <a:pPr fontAlgn="base">
              <a:spcBef>
                <a:spcPct val="0"/>
              </a:spcBef>
              <a:spcAft>
                <a:spcPct val="0"/>
              </a:spcAft>
            </a:pPr>
            <a:r>
              <a:rPr lang="hr-HR" sz="4000" b="1" dirty="0">
                <a:solidFill>
                  <a:prstClr val="black"/>
                </a:solidFill>
                <a:latin typeface="Cambria" pitchFamily="18" charset="0"/>
                <a:cs typeface="Arial" charset="0"/>
              </a:rPr>
              <a:t>5</a:t>
            </a:r>
            <a:endParaRPr lang="en-US" sz="4000" b="1" dirty="0">
              <a:solidFill>
                <a:prstClr val="black"/>
              </a:solidFill>
              <a:latin typeface="Cambria" pitchFamily="18" charset="0"/>
              <a:cs typeface="Arial" charset="0"/>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sr-Latn-R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84EABEA-2D9B-457E-BFD7-0AD5EC0C2540}" type="slidenum">
              <a:rPr lang="en-US" smtClean="0"/>
              <a:pPr>
                <a:defRPr/>
              </a:pPr>
              <a:t>6</a:t>
            </a:fld>
            <a:endParaRPr lang="en-US">
              <a:solidFill>
                <a:prstClr val="black">
                  <a:tint val="75000"/>
                </a:prstClr>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6">
            <a:extLst>
              <a:ext uri="{FF2B5EF4-FFF2-40B4-BE49-F238E27FC236}">
                <a16:creationId xmlns:a16="http://schemas.microsoft.com/office/drawing/2014/main" id="{59AFF045-7092-A4AE-178E-1A62B784A4E5}"/>
              </a:ext>
            </a:extLst>
          </p:cNvPr>
          <p:cNvGrpSpPr>
            <a:grpSpLocks/>
          </p:cNvGrpSpPr>
          <p:nvPr/>
        </p:nvGrpSpPr>
        <p:grpSpPr bwMode="auto">
          <a:xfrm>
            <a:off x="335360" y="3888317"/>
            <a:ext cx="5760640" cy="2796117"/>
            <a:chOff x="746125" y="1849438"/>
            <a:chExt cx="7138988" cy="4602162"/>
          </a:xfrm>
        </p:grpSpPr>
        <p:pic>
          <p:nvPicPr>
            <p:cNvPr id="35847" name="Picture 1" descr="Bobic_d_r_Lika3b">
              <a:extLst>
                <a:ext uri="{FF2B5EF4-FFF2-40B4-BE49-F238E27FC236}">
                  <a16:creationId xmlns:a16="http://schemas.microsoft.com/office/drawing/2014/main" id="{9D8EE7AC-4C8D-5DE9-0EB7-756F6A57FB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125" y="1849438"/>
              <a:ext cx="7138988"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8" name="Group 2">
              <a:extLst>
                <a:ext uri="{FF2B5EF4-FFF2-40B4-BE49-F238E27FC236}">
                  <a16:creationId xmlns:a16="http://schemas.microsoft.com/office/drawing/2014/main" id="{006D1E22-AB02-94AA-55D4-EC2E924CA74B}"/>
                </a:ext>
              </a:extLst>
            </p:cNvPr>
            <p:cNvGrpSpPr>
              <a:grpSpLocks/>
            </p:cNvGrpSpPr>
            <p:nvPr/>
          </p:nvGrpSpPr>
          <p:grpSpPr bwMode="auto">
            <a:xfrm>
              <a:off x="1039813" y="2030413"/>
              <a:ext cx="5184775" cy="4213225"/>
              <a:chOff x="2910" y="8758"/>
              <a:chExt cx="5124" cy="4048"/>
            </a:xfrm>
          </p:grpSpPr>
          <p:sp>
            <p:nvSpPr>
              <p:cNvPr id="32778" name="Oval 3">
                <a:extLst>
                  <a:ext uri="{FF2B5EF4-FFF2-40B4-BE49-F238E27FC236}">
                    <a16:creationId xmlns:a16="http://schemas.microsoft.com/office/drawing/2014/main" id="{055619FE-4731-49CA-7FFC-ADA69C1CE698}"/>
                  </a:ext>
                </a:extLst>
              </p:cNvPr>
              <p:cNvSpPr>
                <a:spLocks noChangeArrowheads="1"/>
              </p:cNvSpPr>
              <p:nvPr/>
            </p:nvSpPr>
            <p:spPr bwMode="auto">
              <a:xfrm>
                <a:off x="3442" y="9840"/>
                <a:ext cx="300" cy="323"/>
              </a:xfrm>
              <a:prstGeom prst="ellipse">
                <a:avLst/>
              </a:prstGeom>
              <a:noFill/>
              <a:ln w="1270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79" name="Oval 4">
                <a:extLst>
                  <a:ext uri="{FF2B5EF4-FFF2-40B4-BE49-F238E27FC236}">
                    <a16:creationId xmlns:a16="http://schemas.microsoft.com/office/drawing/2014/main" id="{50396BD6-A2F9-D39D-DD8C-11C3372F91C0}"/>
                  </a:ext>
                </a:extLst>
              </p:cNvPr>
              <p:cNvSpPr>
                <a:spLocks noChangeArrowheads="1"/>
              </p:cNvSpPr>
              <p:nvPr/>
            </p:nvSpPr>
            <p:spPr bwMode="auto">
              <a:xfrm>
                <a:off x="3044" y="11730"/>
                <a:ext cx="300" cy="323"/>
              </a:xfrm>
              <a:prstGeom prst="ellipse">
                <a:avLst/>
              </a:prstGeom>
              <a:noFill/>
              <a:ln w="1270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0" name="Oval 5">
                <a:extLst>
                  <a:ext uri="{FF2B5EF4-FFF2-40B4-BE49-F238E27FC236}">
                    <a16:creationId xmlns:a16="http://schemas.microsoft.com/office/drawing/2014/main" id="{0485C05B-67E9-7FC1-08F1-C53E5DDC58A5}"/>
                  </a:ext>
                </a:extLst>
              </p:cNvPr>
              <p:cNvSpPr>
                <a:spLocks noChangeArrowheads="1"/>
              </p:cNvSpPr>
              <p:nvPr/>
            </p:nvSpPr>
            <p:spPr bwMode="auto">
              <a:xfrm>
                <a:off x="5968" y="10232"/>
                <a:ext cx="292" cy="323"/>
              </a:xfrm>
              <a:prstGeom prst="ellipse">
                <a:avLst/>
              </a:prstGeom>
              <a:noFill/>
              <a:ln w="1270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1" name="Oval 6">
                <a:extLst>
                  <a:ext uri="{FF2B5EF4-FFF2-40B4-BE49-F238E27FC236}">
                    <a16:creationId xmlns:a16="http://schemas.microsoft.com/office/drawing/2014/main" id="{3535DF3A-0289-63D1-1008-86458A7EEF87}"/>
                  </a:ext>
                </a:extLst>
              </p:cNvPr>
              <p:cNvSpPr>
                <a:spLocks noChangeArrowheads="1"/>
              </p:cNvSpPr>
              <p:nvPr/>
            </p:nvSpPr>
            <p:spPr bwMode="auto">
              <a:xfrm>
                <a:off x="4132" y="11126"/>
                <a:ext cx="292" cy="323"/>
              </a:xfrm>
              <a:prstGeom prst="ellipse">
                <a:avLst/>
              </a:prstGeom>
              <a:noFill/>
              <a:ln w="1270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2" name="AutoShape 7">
                <a:extLst>
                  <a:ext uri="{FF2B5EF4-FFF2-40B4-BE49-F238E27FC236}">
                    <a16:creationId xmlns:a16="http://schemas.microsoft.com/office/drawing/2014/main" id="{48C0E8C6-85E4-1178-0336-D80FEC9DAE0F}"/>
                  </a:ext>
                </a:extLst>
              </p:cNvPr>
              <p:cNvSpPr>
                <a:spLocks noChangeArrowheads="1"/>
              </p:cNvSpPr>
              <p:nvPr/>
            </p:nvSpPr>
            <p:spPr bwMode="auto">
              <a:xfrm>
                <a:off x="7677" y="11942"/>
                <a:ext cx="361" cy="317"/>
              </a:xfrm>
              <a:prstGeom prst="triangle">
                <a:avLst>
                  <a:gd name="adj" fmla="val 50000"/>
                </a:avLst>
              </a:prstGeom>
              <a:noFill/>
              <a:ln w="12700">
                <a:solidFill>
                  <a:srgbClr val="FF0000"/>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3" name="AutoShape 8">
                <a:extLst>
                  <a:ext uri="{FF2B5EF4-FFF2-40B4-BE49-F238E27FC236}">
                    <a16:creationId xmlns:a16="http://schemas.microsoft.com/office/drawing/2014/main" id="{9F13F2E5-ABEA-DF24-5949-8CD79C6B3A83}"/>
                  </a:ext>
                </a:extLst>
              </p:cNvPr>
              <p:cNvSpPr>
                <a:spLocks noChangeArrowheads="1"/>
              </p:cNvSpPr>
              <p:nvPr/>
            </p:nvSpPr>
            <p:spPr bwMode="auto">
              <a:xfrm>
                <a:off x="6502" y="12490"/>
                <a:ext cx="364" cy="317"/>
              </a:xfrm>
              <a:prstGeom prst="triangle">
                <a:avLst>
                  <a:gd name="adj" fmla="val 50000"/>
                </a:avLst>
              </a:prstGeom>
              <a:noFill/>
              <a:ln w="12700">
                <a:solidFill>
                  <a:srgbClr val="FF0000"/>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4" name="AutoShape 9">
                <a:extLst>
                  <a:ext uri="{FF2B5EF4-FFF2-40B4-BE49-F238E27FC236}">
                    <a16:creationId xmlns:a16="http://schemas.microsoft.com/office/drawing/2014/main" id="{3011A419-8467-7802-2B82-FF6CFAE06925}"/>
                  </a:ext>
                </a:extLst>
              </p:cNvPr>
              <p:cNvSpPr>
                <a:spLocks noChangeArrowheads="1"/>
              </p:cNvSpPr>
              <p:nvPr/>
            </p:nvSpPr>
            <p:spPr bwMode="auto">
              <a:xfrm>
                <a:off x="2983" y="11397"/>
                <a:ext cx="361" cy="317"/>
              </a:xfrm>
              <a:prstGeom prst="triangle">
                <a:avLst>
                  <a:gd name="adj" fmla="val 50000"/>
                </a:avLst>
              </a:prstGeom>
              <a:noFill/>
              <a:ln w="12700">
                <a:solidFill>
                  <a:srgbClr val="FF0000"/>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5" name="AutoShape 10">
                <a:extLst>
                  <a:ext uri="{FF2B5EF4-FFF2-40B4-BE49-F238E27FC236}">
                    <a16:creationId xmlns:a16="http://schemas.microsoft.com/office/drawing/2014/main" id="{FE9456C1-44D5-10F4-C4DC-3EBD7B13D19E}"/>
                  </a:ext>
                </a:extLst>
              </p:cNvPr>
              <p:cNvSpPr>
                <a:spLocks noChangeArrowheads="1"/>
              </p:cNvSpPr>
              <p:nvPr/>
            </p:nvSpPr>
            <p:spPr bwMode="auto">
              <a:xfrm>
                <a:off x="5085" y="11032"/>
                <a:ext cx="372" cy="317"/>
              </a:xfrm>
              <a:prstGeom prst="triangle">
                <a:avLst>
                  <a:gd name="adj" fmla="val 50000"/>
                </a:avLst>
              </a:prstGeom>
              <a:noFill/>
              <a:ln w="12700">
                <a:solidFill>
                  <a:srgbClr val="FF0000"/>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6" name="AutoShape 11">
                <a:extLst>
                  <a:ext uri="{FF2B5EF4-FFF2-40B4-BE49-F238E27FC236}">
                    <a16:creationId xmlns:a16="http://schemas.microsoft.com/office/drawing/2014/main" id="{98779037-78E5-A29A-297B-4F8C7A7F5967}"/>
                  </a:ext>
                </a:extLst>
              </p:cNvPr>
              <p:cNvSpPr>
                <a:spLocks noChangeArrowheads="1"/>
              </p:cNvSpPr>
              <p:nvPr/>
            </p:nvSpPr>
            <p:spPr bwMode="auto">
              <a:xfrm>
                <a:off x="5050" y="11201"/>
                <a:ext cx="361" cy="313"/>
              </a:xfrm>
              <a:prstGeom prst="triangle">
                <a:avLst>
                  <a:gd name="adj" fmla="val 50000"/>
                </a:avLst>
              </a:prstGeom>
              <a:noFill/>
              <a:ln w="12700">
                <a:solidFill>
                  <a:srgbClr val="FF0000"/>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7" name="AutoShape 12">
                <a:extLst>
                  <a:ext uri="{FF2B5EF4-FFF2-40B4-BE49-F238E27FC236}">
                    <a16:creationId xmlns:a16="http://schemas.microsoft.com/office/drawing/2014/main" id="{9C12F89E-0C36-FDE2-DD12-2579962A045E}"/>
                  </a:ext>
                </a:extLst>
              </p:cNvPr>
              <p:cNvSpPr>
                <a:spLocks noChangeArrowheads="1"/>
              </p:cNvSpPr>
              <p:nvPr/>
            </p:nvSpPr>
            <p:spPr bwMode="auto">
              <a:xfrm>
                <a:off x="4929" y="11348"/>
                <a:ext cx="361" cy="317"/>
              </a:xfrm>
              <a:prstGeom prst="triangle">
                <a:avLst>
                  <a:gd name="adj" fmla="val 50000"/>
                </a:avLst>
              </a:prstGeom>
              <a:noFill/>
              <a:ln w="12700">
                <a:solidFill>
                  <a:srgbClr val="FF0000"/>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8" name="Oval 13">
                <a:extLst>
                  <a:ext uri="{FF2B5EF4-FFF2-40B4-BE49-F238E27FC236}">
                    <a16:creationId xmlns:a16="http://schemas.microsoft.com/office/drawing/2014/main" id="{C2A9B0A3-0D64-9BEA-A4F6-1EF53ED40F00}"/>
                  </a:ext>
                </a:extLst>
              </p:cNvPr>
              <p:cNvSpPr>
                <a:spLocks noChangeArrowheads="1"/>
              </p:cNvSpPr>
              <p:nvPr/>
            </p:nvSpPr>
            <p:spPr bwMode="auto">
              <a:xfrm>
                <a:off x="2911" y="11942"/>
                <a:ext cx="393" cy="392"/>
              </a:xfrm>
              <a:prstGeom prst="ellipse">
                <a:avLst/>
              </a:prstGeom>
              <a:noFill/>
              <a:ln w="1270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89" name="AutoShape 14">
                <a:extLst>
                  <a:ext uri="{FF2B5EF4-FFF2-40B4-BE49-F238E27FC236}">
                    <a16:creationId xmlns:a16="http://schemas.microsoft.com/office/drawing/2014/main" id="{F8597C78-1D83-2425-597A-72EAFB5A02AB}"/>
                  </a:ext>
                </a:extLst>
              </p:cNvPr>
              <p:cNvSpPr>
                <a:spLocks noChangeArrowheads="1"/>
              </p:cNvSpPr>
              <p:nvPr/>
            </p:nvSpPr>
            <p:spPr bwMode="auto">
              <a:xfrm>
                <a:off x="3988" y="10017"/>
                <a:ext cx="361" cy="317"/>
              </a:xfrm>
              <a:prstGeom prst="triangle">
                <a:avLst>
                  <a:gd name="adj" fmla="val 50000"/>
                </a:avLst>
              </a:prstGeom>
              <a:noFill/>
              <a:ln w="12700">
                <a:solidFill>
                  <a:srgbClr val="FF0000"/>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90" name="AutoShape 15">
                <a:extLst>
                  <a:ext uri="{FF2B5EF4-FFF2-40B4-BE49-F238E27FC236}">
                    <a16:creationId xmlns:a16="http://schemas.microsoft.com/office/drawing/2014/main" id="{333B46E1-09BC-55D3-FAD0-312734542582}"/>
                  </a:ext>
                </a:extLst>
              </p:cNvPr>
              <p:cNvSpPr>
                <a:spLocks noChangeArrowheads="1"/>
              </p:cNvSpPr>
              <p:nvPr/>
            </p:nvSpPr>
            <p:spPr bwMode="auto">
              <a:xfrm>
                <a:off x="4057" y="10588"/>
                <a:ext cx="361" cy="313"/>
              </a:xfrm>
              <a:prstGeom prst="triangle">
                <a:avLst>
                  <a:gd name="adj" fmla="val 50000"/>
                </a:avLst>
              </a:prstGeom>
              <a:noFill/>
              <a:ln w="12700">
                <a:solidFill>
                  <a:srgbClr val="FF0000"/>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91" name="AutoShape 16">
                <a:extLst>
                  <a:ext uri="{FF2B5EF4-FFF2-40B4-BE49-F238E27FC236}">
                    <a16:creationId xmlns:a16="http://schemas.microsoft.com/office/drawing/2014/main" id="{08B4D919-1F03-B28A-0A9E-343DDA4CE9DD}"/>
                  </a:ext>
                </a:extLst>
              </p:cNvPr>
              <p:cNvSpPr>
                <a:spLocks noChangeArrowheads="1"/>
              </p:cNvSpPr>
              <p:nvPr/>
            </p:nvSpPr>
            <p:spPr bwMode="auto">
              <a:xfrm>
                <a:off x="4796" y="10885"/>
                <a:ext cx="361" cy="317"/>
              </a:xfrm>
              <a:prstGeom prst="triangle">
                <a:avLst>
                  <a:gd name="adj" fmla="val 50000"/>
                </a:avLst>
              </a:prstGeom>
              <a:noFill/>
              <a:ln w="12700">
                <a:solidFill>
                  <a:srgbClr val="FF0000"/>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92" name="Oval 17">
                <a:extLst>
                  <a:ext uri="{FF2B5EF4-FFF2-40B4-BE49-F238E27FC236}">
                    <a16:creationId xmlns:a16="http://schemas.microsoft.com/office/drawing/2014/main" id="{48048BEA-7652-933E-8763-91D5C83DEB59}"/>
                  </a:ext>
                </a:extLst>
              </p:cNvPr>
              <p:cNvSpPr>
                <a:spLocks noChangeArrowheads="1"/>
              </p:cNvSpPr>
              <p:nvPr/>
            </p:nvSpPr>
            <p:spPr bwMode="auto">
              <a:xfrm>
                <a:off x="5050" y="10901"/>
                <a:ext cx="292" cy="323"/>
              </a:xfrm>
              <a:prstGeom prst="ellipse">
                <a:avLst/>
              </a:prstGeom>
              <a:noFill/>
              <a:ln w="1270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93" name="Oval 18">
                <a:extLst>
                  <a:ext uri="{FF2B5EF4-FFF2-40B4-BE49-F238E27FC236}">
                    <a16:creationId xmlns:a16="http://schemas.microsoft.com/office/drawing/2014/main" id="{61448053-D758-EE2F-17EA-56AD4D8EAAF6}"/>
                  </a:ext>
                </a:extLst>
              </p:cNvPr>
              <p:cNvSpPr>
                <a:spLocks noChangeArrowheads="1"/>
              </p:cNvSpPr>
              <p:nvPr/>
            </p:nvSpPr>
            <p:spPr bwMode="auto">
              <a:xfrm>
                <a:off x="7178" y="9064"/>
                <a:ext cx="395" cy="388"/>
              </a:xfrm>
              <a:prstGeom prst="ellipse">
                <a:avLst/>
              </a:prstGeom>
              <a:noFill/>
              <a:ln w="1270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94" name="Oval 19">
                <a:extLst>
                  <a:ext uri="{FF2B5EF4-FFF2-40B4-BE49-F238E27FC236}">
                    <a16:creationId xmlns:a16="http://schemas.microsoft.com/office/drawing/2014/main" id="{41884A9F-3A05-824F-1853-DDCCE421B997}"/>
                  </a:ext>
                </a:extLst>
              </p:cNvPr>
              <p:cNvSpPr>
                <a:spLocks noChangeArrowheads="1"/>
              </p:cNvSpPr>
              <p:nvPr/>
            </p:nvSpPr>
            <p:spPr bwMode="auto">
              <a:xfrm>
                <a:off x="3988" y="11515"/>
                <a:ext cx="297" cy="323"/>
              </a:xfrm>
              <a:prstGeom prst="ellipse">
                <a:avLst/>
              </a:prstGeom>
              <a:noFill/>
              <a:ln w="1270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sp>
            <p:nvSpPr>
              <p:cNvPr id="32795" name="Oval 20">
                <a:extLst>
                  <a:ext uri="{FF2B5EF4-FFF2-40B4-BE49-F238E27FC236}">
                    <a16:creationId xmlns:a16="http://schemas.microsoft.com/office/drawing/2014/main" id="{3994C997-BE26-635C-A3EF-FEAE3143322F}"/>
                  </a:ext>
                </a:extLst>
              </p:cNvPr>
              <p:cNvSpPr>
                <a:spLocks noChangeArrowheads="1"/>
              </p:cNvSpPr>
              <p:nvPr/>
            </p:nvSpPr>
            <p:spPr bwMode="auto">
              <a:xfrm>
                <a:off x="3344" y="11756"/>
                <a:ext cx="300" cy="323"/>
              </a:xfrm>
              <a:prstGeom prst="ellipse">
                <a:avLst/>
              </a:prstGeom>
              <a:noFill/>
              <a:ln w="12700">
                <a:solidFill>
                  <a:srgbClr val="FF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hr-HR" altLang="sr-Latn-RS" b="0"/>
              </a:p>
            </p:txBody>
          </p:sp>
          <p:cxnSp>
            <p:nvCxnSpPr>
              <p:cNvPr id="35867" name="AutoShape 21">
                <a:extLst>
                  <a:ext uri="{FF2B5EF4-FFF2-40B4-BE49-F238E27FC236}">
                    <a16:creationId xmlns:a16="http://schemas.microsoft.com/office/drawing/2014/main" id="{FD89B788-1DD2-BA47-C1D7-F7471B4C94B4}"/>
                  </a:ext>
                </a:extLst>
              </p:cNvPr>
              <p:cNvCxnSpPr>
                <a:cxnSpLocks noChangeShapeType="1"/>
              </p:cNvCxnSpPr>
              <p:nvPr/>
            </p:nvCxnSpPr>
            <p:spPr bwMode="auto">
              <a:xfrm flipH="1">
                <a:off x="3663" y="8758"/>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68" name="AutoShape 22">
                <a:extLst>
                  <a:ext uri="{FF2B5EF4-FFF2-40B4-BE49-F238E27FC236}">
                    <a16:creationId xmlns:a16="http://schemas.microsoft.com/office/drawing/2014/main" id="{8515C72B-4973-2A1A-3707-A082A3A4A329}"/>
                  </a:ext>
                </a:extLst>
              </p:cNvPr>
              <p:cNvCxnSpPr>
                <a:cxnSpLocks noChangeShapeType="1"/>
              </p:cNvCxnSpPr>
              <p:nvPr/>
            </p:nvCxnSpPr>
            <p:spPr bwMode="auto">
              <a:xfrm flipH="1">
                <a:off x="4029" y="9765"/>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69" name="AutoShape 23">
                <a:extLst>
                  <a:ext uri="{FF2B5EF4-FFF2-40B4-BE49-F238E27FC236}">
                    <a16:creationId xmlns:a16="http://schemas.microsoft.com/office/drawing/2014/main" id="{BFCF888A-87E1-737C-4BB4-875CBD943DC9}"/>
                  </a:ext>
                </a:extLst>
              </p:cNvPr>
              <p:cNvCxnSpPr>
                <a:cxnSpLocks noChangeShapeType="1"/>
              </p:cNvCxnSpPr>
              <p:nvPr/>
            </p:nvCxnSpPr>
            <p:spPr bwMode="auto">
              <a:xfrm flipH="1">
                <a:off x="5085" y="12689"/>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70" name="AutoShape 24">
                <a:extLst>
                  <a:ext uri="{FF2B5EF4-FFF2-40B4-BE49-F238E27FC236}">
                    <a16:creationId xmlns:a16="http://schemas.microsoft.com/office/drawing/2014/main" id="{9BE60BAE-94E8-FC36-37E2-D5533BDAC929}"/>
                  </a:ext>
                </a:extLst>
              </p:cNvPr>
              <p:cNvCxnSpPr>
                <a:cxnSpLocks noChangeShapeType="1"/>
              </p:cNvCxnSpPr>
              <p:nvPr/>
            </p:nvCxnSpPr>
            <p:spPr bwMode="auto">
              <a:xfrm flipH="1">
                <a:off x="7672" y="9173"/>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71" name="AutoShape 25">
                <a:extLst>
                  <a:ext uri="{FF2B5EF4-FFF2-40B4-BE49-F238E27FC236}">
                    <a16:creationId xmlns:a16="http://schemas.microsoft.com/office/drawing/2014/main" id="{6895D2B4-EDCD-44B5-D4D6-2CC9BA2E7A60}"/>
                  </a:ext>
                </a:extLst>
              </p:cNvPr>
              <p:cNvCxnSpPr>
                <a:cxnSpLocks noChangeShapeType="1"/>
              </p:cNvCxnSpPr>
              <p:nvPr/>
            </p:nvCxnSpPr>
            <p:spPr bwMode="auto">
              <a:xfrm flipH="1">
                <a:off x="4963" y="12023"/>
                <a:ext cx="323" cy="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72" name="AutoShape 26">
                <a:extLst>
                  <a:ext uri="{FF2B5EF4-FFF2-40B4-BE49-F238E27FC236}">
                    <a16:creationId xmlns:a16="http://schemas.microsoft.com/office/drawing/2014/main" id="{964B38B8-42A7-80A6-408F-7D4D18A43858}"/>
                  </a:ext>
                </a:extLst>
              </p:cNvPr>
              <p:cNvCxnSpPr>
                <a:cxnSpLocks noChangeShapeType="1"/>
              </p:cNvCxnSpPr>
              <p:nvPr/>
            </p:nvCxnSpPr>
            <p:spPr bwMode="auto">
              <a:xfrm flipV="1">
                <a:off x="5957" y="9640"/>
                <a:ext cx="0" cy="275"/>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73" name="AutoShape 27">
                <a:extLst>
                  <a:ext uri="{FF2B5EF4-FFF2-40B4-BE49-F238E27FC236}">
                    <a16:creationId xmlns:a16="http://schemas.microsoft.com/office/drawing/2014/main" id="{66B690A1-0C93-4689-D7DA-4D254AEE08C0}"/>
                  </a:ext>
                </a:extLst>
              </p:cNvPr>
              <p:cNvCxnSpPr>
                <a:cxnSpLocks noChangeShapeType="1"/>
              </p:cNvCxnSpPr>
              <p:nvPr/>
            </p:nvCxnSpPr>
            <p:spPr bwMode="auto">
              <a:xfrm>
                <a:off x="3738" y="9522"/>
                <a:ext cx="1" cy="319"/>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74" name="AutoShape 28">
                <a:extLst>
                  <a:ext uri="{FF2B5EF4-FFF2-40B4-BE49-F238E27FC236}">
                    <a16:creationId xmlns:a16="http://schemas.microsoft.com/office/drawing/2014/main" id="{049230AC-0970-A975-EDED-7E8343D8FDAB}"/>
                  </a:ext>
                </a:extLst>
              </p:cNvPr>
              <p:cNvCxnSpPr>
                <a:cxnSpLocks noChangeShapeType="1"/>
              </p:cNvCxnSpPr>
              <p:nvPr/>
            </p:nvCxnSpPr>
            <p:spPr bwMode="auto">
              <a:xfrm flipV="1">
                <a:off x="6594" y="9297"/>
                <a:ext cx="0" cy="275"/>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75" name="AutoShape 29">
                <a:extLst>
                  <a:ext uri="{FF2B5EF4-FFF2-40B4-BE49-F238E27FC236}">
                    <a16:creationId xmlns:a16="http://schemas.microsoft.com/office/drawing/2014/main" id="{7EA8EF9F-17D2-381A-7322-E999A8EBAC34}"/>
                  </a:ext>
                </a:extLst>
              </p:cNvPr>
              <p:cNvCxnSpPr>
                <a:cxnSpLocks noChangeShapeType="1"/>
              </p:cNvCxnSpPr>
              <p:nvPr/>
            </p:nvCxnSpPr>
            <p:spPr bwMode="auto">
              <a:xfrm flipV="1">
                <a:off x="7633" y="12531"/>
                <a:ext cx="0" cy="275"/>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76" name="AutoShape 30">
                <a:extLst>
                  <a:ext uri="{FF2B5EF4-FFF2-40B4-BE49-F238E27FC236}">
                    <a16:creationId xmlns:a16="http://schemas.microsoft.com/office/drawing/2014/main" id="{398BA874-0484-EDCF-9104-42CA9D7D833C}"/>
                  </a:ext>
                </a:extLst>
              </p:cNvPr>
              <p:cNvCxnSpPr>
                <a:cxnSpLocks noChangeShapeType="1"/>
              </p:cNvCxnSpPr>
              <p:nvPr/>
            </p:nvCxnSpPr>
            <p:spPr bwMode="auto">
              <a:xfrm>
                <a:off x="7057" y="12370"/>
                <a:ext cx="1" cy="319"/>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77" name="AutoShape 31">
                <a:extLst>
                  <a:ext uri="{FF2B5EF4-FFF2-40B4-BE49-F238E27FC236}">
                    <a16:creationId xmlns:a16="http://schemas.microsoft.com/office/drawing/2014/main" id="{0B91EAA3-66F1-4A2F-02C9-71711D105BE2}"/>
                  </a:ext>
                </a:extLst>
              </p:cNvPr>
              <p:cNvCxnSpPr>
                <a:cxnSpLocks noChangeShapeType="1"/>
              </p:cNvCxnSpPr>
              <p:nvPr/>
            </p:nvCxnSpPr>
            <p:spPr bwMode="auto">
              <a:xfrm>
                <a:off x="3985" y="11079"/>
                <a:ext cx="1" cy="319"/>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5878" name="AutoShape 32">
                <a:extLst>
                  <a:ext uri="{FF2B5EF4-FFF2-40B4-BE49-F238E27FC236}">
                    <a16:creationId xmlns:a16="http://schemas.microsoft.com/office/drawing/2014/main" id="{075D7F7F-67F9-D132-FED9-2B30576CDAAF}"/>
                  </a:ext>
                </a:extLst>
              </p:cNvPr>
              <p:cNvCxnSpPr>
                <a:cxnSpLocks noChangeShapeType="1"/>
              </p:cNvCxnSpPr>
              <p:nvPr/>
            </p:nvCxnSpPr>
            <p:spPr bwMode="auto">
              <a:xfrm>
                <a:off x="3343" y="11225"/>
                <a:ext cx="1" cy="319"/>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grpSp>
      </p:grpSp>
      <p:pic>
        <p:nvPicPr>
          <p:cNvPr id="35843" name="Picture 2" descr="G:\0_DSS_BH\1_Mostar_misija_MSZIN\INTERPRETACIJA_Mostar\niz 6_90 pjesacki polozaji kod Merdzan glave.jpg">
            <a:extLst>
              <a:ext uri="{FF2B5EF4-FFF2-40B4-BE49-F238E27FC236}">
                <a16:creationId xmlns:a16="http://schemas.microsoft.com/office/drawing/2014/main" id="{FF8D4EE3-ECAD-416A-ABDC-49496AAB7DC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55667" y="3888317"/>
            <a:ext cx="5504963" cy="279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bunker">
            <a:extLst>
              <a:ext uri="{FF2B5EF4-FFF2-40B4-BE49-F238E27FC236}">
                <a16:creationId xmlns:a16="http://schemas.microsoft.com/office/drawing/2014/main" id="{0032E466-4C02-6CF7-495F-35B4763E9F2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360" y="1165188"/>
            <a:ext cx="5760640" cy="259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Baljevac t 331_1450">
            <a:extLst>
              <a:ext uri="{FF2B5EF4-FFF2-40B4-BE49-F238E27FC236}">
                <a16:creationId xmlns:a16="http://schemas.microsoft.com/office/drawing/2014/main" id="{EAE0D1A4-6A28-69B6-22A8-654627C56DC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69495" y="1167066"/>
            <a:ext cx="5504963" cy="259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itle 1">
            <a:extLst>
              <a:ext uri="{FF2B5EF4-FFF2-40B4-BE49-F238E27FC236}">
                <a16:creationId xmlns:a16="http://schemas.microsoft.com/office/drawing/2014/main" id="{407DFE47-2A40-D7DD-000F-3818DCEACC88}"/>
              </a:ext>
            </a:extLst>
          </p:cNvPr>
          <p:cNvSpPr txBox="1">
            <a:spLocks/>
          </p:cNvSpPr>
          <p:nvPr/>
        </p:nvSpPr>
        <p:spPr>
          <a:xfrm>
            <a:off x="907968" y="224368"/>
            <a:ext cx="10075333" cy="802217"/>
          </a:xfrm>
          <a:prstGeom prst="rect">
            <a:avLst/>
          </a:prstGeom>
        </p:spPr>
        <p:txBody>
          <a:bodyPr lIns="91440" rIns="91440" anchor="ct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hr-HR" altLang="sr-Latn-RS" sz="3200" b="1" dirty="0">
                <a:solidFill>
                  <a:schemeClr val="accent6">
                    <a:lumMod val="75000"/>
                  </a:schemeClr>
                </a:solidFill>
                <a:effectLst>
                  <a:outerShdw blurRad="38100" dist="38100" dir="2700000" algn="tl">
                    <a:srgbClr val="000000">
                      <a:alpha val="43137"/>
                    </a:srgbClr>
                  </a:outerShdw>
                </a:effectLst>
              </a:rPr>
              <a:t>AERIAL NON-TECHNICAL SURVEY</a:t>
            </a:r>
            <a:r>
              <a:rPr lang="hr-HR" sz="2667" b="1" dirty="0">
                <a:solidFill>
                  <a:schemeClr val="accent6">
                    <a:lumMod val="75000"/>
                  </a:schemeClr>
                </a:solidFill>
                <a:effectLst>
                  <a:outerShdw blurRad="38100" dist="38100" dir="2700000" algn="tl">
                    <a:srgbClr val="C0C0C0"/>
                  </a:outerShdw>
                </a:effectLst>
                <a:latin typeface="Cambria" pitchFamily="18" charset="0"/>
              </a:rPr>
              <a:t> </a:t>
            </a:r>
          </a:p>
          <a:p>
            <a:pPr>
              <a:defRPr/>
            </a:pPr>
            <a:r>
              <a:rPr lang="hr-HR" sz="2133" b="1" dirty="0">
                <a:solidFill>
                  <a:schemeClr val="accent6">
                    <a:lumMod val="75000"/>
                  </a:schemeClr>
                </a:solidFill>
                <a:effectLst>
                  <a:outerShdw blurRad="38100" dist="38100" dir="2700000" algn="tl">
                    <a:srgbClr val="C0C0C0"/>
                  </a:outerShdw>
                </a:effectLst>
                <a:latin typeface="Arial Rounded MT Bold" pitchFamily="34" charset="0"/>
              </a:rPr>
              <a:t>STRONG INDICATIORS OF MINE PRESENCE</a:t>
            </a:r>
          </a:p>
        </p:txBody>
      </p:sp>
      <p:pic>
        <p:nvPicPr>
          <p:cNvPr id="41"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5360" y="286229"/>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03445" y="188641"/>
            <a:ext cx="10058400" cy="545776"/>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hr-HR" sz="2400" b="1" dirty="0">
                <a:solidFill>
                  <a:schemeClr val="accent6">
                    <a:lumMod val="75000"/>
                  </a:schemeClr>
                </a:solidFill>
                <a:latin typeface="Arial" panose="020B0604020202020204" pitchFamily="34" charset="0"/>
                <a:cs typeface="Arial" panose="020B0604020202020204" pitchFamily="34" charset="0"/>
              </a:rPr>
              <a:t>CAPACITY DEVELOPMENT</a:t>
            </a:r>
          </a:p>
        </p:txBody>
      </p:sp>
      <p:sp>
        <p:nvSpPr>
          <p:cNvPr id="10" name="Text Box 3"/>
          <p:cNvSpPr txBox="1">
            <a:spLocks noChangeArrowheads="1"/>
          </p:cNvSpPr>
          <p:nvPr/>
        </p:nvSpPr>
        <p:spPr bwMode="auto">
          <a:xfrm>
            <a:off x="335360" y="852164"/>
            <a:ext cx="4512501" cy="3098412"/>
          </a:xfrm>
          <a:prstGeom prst="rect">
            <a:avLst/>
          </a:prstGeom>
          <a:solidFill>
            <a:schemeClr val="bg1"/>
          </a:solidFill>
          <a:ln>
            <a:solidFill>
              <a:schemeClr val="accent3"/>
            </a:solidFill>
          </a:ln>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380990" indent="-380990" eaLnBrk="1" hangingPunct="1">
              <a:buFont typeface="Wingdings" pitchFamily="2" charset="2"/>
              <a:buChar char="Ø"/>
            </a:pPr>
            <a:endParaRPr lang="hr-HR" sz="1867" b="1" dirty="0">
              <a:solidFill>
                <a:srgbClr val="002060"/>
              </a:solidFill>
              <a:latin typeface="+mn-lt"/>
              <a:cs typeface="Arial"/>
            </a:endParaRPr>
          </a:p>
          <a:p>
            <a:pPr marL="380990" indent="-380990" algn="just" eaLnBrk="1" hangingPunct="1">
              <a:buFont typeface="Wingdings" pitchFamily="2" charset="2"/>
              <a:buChar char="Ø"/>
            </a:pPr>
            <a:r>
              <a:rPr lang="en-US" sz="1800" b="1" dirty="0">
                <a:solidFill>
                  <a:schemeClr val="accent6"/>
                </a:solidFill>
                <a:latin typeface="Arial" panose="020B0604020202020204" pitchFamily="34" charset="0"/>
                <a:cs typeface="Arial" panose="020B0604020202020204" pitchFamily="34" charset="0"/>
              </a:rPr>
              <a:t>1991 to 1995</a:t>
            </a:r>
            <a:r>
              <a:rPr lang="hr-HR" sz="1800" b="1" dirty="0">
                <a:solidFill>
                  <a:schemeClr val="accent6"/>
                </a:solidFill>
                <a:latin typeface="Arial" panose="020B0604020202020204" pitchFamily="34" charset="0"/>
                <a:cs typeface="Arial" panose="020B0604020202020204" pitchFamily="34" charset="0"/>
              </a:rPr>
              <a:t>:</a:t>
            </a:r>
            <a:r>
              <a:rPr lang="en-US" sz="1800" b="1" dirty="0">
                <a:solidFill>
                  <a:schemeClr val="accent6"/>
                </a:solidFill>
                <a:latin typeface="Arial" panose="020B0604020202020204" pitchFamily="34" charset="0"/>
                <a:cs typeface="Arial" panose="020B0604020202020204" pitchFamily="34" charset="0"/>
              </a:rPr>
              <a:t> </a:t>
            </a:r>
            <a:r>
              <a:rPr lang="hr-HR" sz="1800" b="1" dirty="0">
                <a:solidFill>
                  <a:schemeClr val="accent6"/>
                </a:solidFill>
                <a:latin typeface="Arial" panose="020B0604020202020204" pitchFamily="34" charset="0"/>
                <a:cs typeface="Arial" panose="020B0604020202020204" pitchFamily="34" charset="0"/>
              </a:rPr>
              <a:t>C</a:t>
            </a:r>
            <a:r>
              <a:rPr lang="en-US" sz="1800" b="1" dirty="0" err="1">
                <a:solidFill>
                  <a:schemeClr val="accent6"/>
                </a:solidFill>
                <a:latin typeface="Arial" panose="020B0604020202020204" pitchFamily="34" charset="0"/>
                <a:cs typeface="Arial" panose="020B0604020202020204" pitchFamily="34" charset="0"/>
              </a:rPr>
              <a:t>ivil</a:t>
            </a:r>
            <a:r>
              <a:rPr lang="en-US" sz="1800" b="1" dirty="0">
                <a:solidFill>
                  <a:schemeClr val="accent6"/>
                </a:solidFill>
                <a:latin typeface="Arial" panose="020B0604020202020204" pitchFamily="34" charset="0"/>
                <a:cs typeface="Arial" panose="020B0604020202020204" pitchFamily="34" charset="0"/>
              </a:rPr>
              <a:t> protection, Ministry of the Interior and Croatian Army</a:t>
            </a:r>
            <a:endParaRPr lang="hr-HR" sz="1800" b="1" dirty="0">
              <a:solidFill>
                <a:schemeClr val="accent6"/>
              </a:solidFill>
              <a:latin typeface="Arial" panose="020B0604020202020204" pitchFamily="34" charset="0"/>
              <a:cs typeface="Arial" panose="020B0604020202020204" pitchFamily="34" charset="0"/>
            </a:endParaRPr>
          </a:p>
          <a:p>
            <a:pPr marL="380990" indent="-380990" algn="just" eaLnBrk="1" hangingPunct="1">
              <a:buFont typeface="Wingdings" pitchFamily="2" charset="2"/>
              <a:buChar char="Ø"/>
            </a:pPr>
            <a:r>
              <a:rPr lang="en-US" sz="1800" b="1" dirty="0">
                <a:solidFill>
                  <a:schemeClr val="accent6"/>
                </a:solidFill>
                <a:latin typeface="Arial" panose="020B0604020202020204" pitchFamily="34" charset="0"/>
                <a:cs typeface="Arial" panose="020B0604020202020204" pitchFamily="34" charset="0"/>
              </a:rPr>
              <a:t>1996 to 1998</a:t>
            </a:r>
            <a:r>
              <a:rPr lang="hr-HR" sz="1800" b="1" dirty="0">
                <a:solidFill>
                  <a:schemeClr val="accent6"/>
                </a:solidFill>
                <a:latin typeface="Arial" panose="020B0604020202020204" pitchFamily="34" charset="0"/>
                <a:cs typeface="Arial" panose="020B0604020202020204" pitchFamily="34" charset="0"/>
              </a:rPr>
              <a:t>: </a:t>
            </a:r>
            <a:r>
              <a:rPr lang="en-US" sz="1800" b="1" dirty="0">
                <a:solidFill>
                  <a:schemeClr val="accent6"/>
                </a:solidFill>
                <a:latin typeface="Arial" panose="020B0604020202020204" pitchFamily="34" charset="0"/>
                <a:cs typeface="Arial" panose="020B0604020202020204" pitchFamily="34" charset="0"/>
              </a:rPr>
              <a:t>AKD MUNGOS founded by the decision of the Government of the Republic of Croatia</a:t>
            </a:r>
            <a:endParaRPr lang="hr-HR" sz="1800" b="1" dirty="0">
              <a:solidFill>
                <a:schemeClr val="accent6"/>
              </a:solidFill>
              <a:latin typeface="Arial" panose="020B0604020202020204" pitchFamily="34" charset="0"/>
              <a:cs typeface="Arial" panose="020B0604020202020204" pitchFamily="34" charset="0"/>
            </a:endParaRPr>
          </a:p>
          <a:p>
            <a:pPr marL="380990" indent="-380990" algn="just" eaLnBrk="1" hangingPunct="1">
              <a:buFont typeface="Wingdings" pitchFamily="2" charset="2"/>
              <a:buChar char="Ø"/>
            </a:pPr>
            <a:r>
              <a:rPr lang="en-US" sz="1800" b="1" dirty="0">
                <a:solidFill>
                  <a:schemeClr val="accent6"/>
                </a:solidFill>
                <a:latin typeface="Arial" panose="020B0604020202020204" pitchFamily="34" charset="0"/>
                <a:cs typeface="Arial" panose="020B0604020202020204" pitchFamily="34" charset="0"/>
              </a:rPr>
              <a:t>1998 </a:t>
            </a:r>
            <a:r>
              <a:rPr lang="hr-HR" sz="1800" b="1" dirty="0">
                <a:solidFill>
                  <a:schemeClr val="accent6"/>
                </a:solidFill>
                <a:latin typeface="Arial" panose="020B0604020202020204" pitchFamily="34" charset="0"/>
                <a:cs typeface="Arial" panose="020B0604020202020204" pitchFamily="34" charset="0"/>
              </a:rPr>
              <a:t>– </a:t>
            </a:r>
            <a:r>
              <a:rPr lang="hr-HR" sz="1800" b="1" dirty="0" err="1">
                <a:solidFill>
                  <a:schemeClr val="accent6"/>
                </a:solidFill>
                <a:latin typeface="Arial" panose="020B0604020202020204" pitchFamily="34" charset="0"/>
                <a:cs typeface="Arial" panose="020B0604020202020204" pitchFamily="34" charset="0"/>
              </a:rPr>
              <a:t>present</a:t>
            </a:r>
            <a:r>
              <a:rPr lang="hr-HR" sz="1800" b="1" dirty="0">
                <a:solidFill>
                  <a:schemeClr val="accent6"/>
                </a:solidFill>
                <a:latin typeface="Arial" panose="020B0604020202020204" pitchFamily="34" charset="0"/>
                <a:cs typeface="Arial" panose="020B0604020202020204" pitchFamily="34" charset="0"/>
              </a:rPr>
              <a:t>: M</a:t>
            </a:r>
            <a:r>
              <a:rPr lang="en-US" sz="1800" b="1" dirty="0" err="1">
                <a:solidFill>
                  <a:schemeClr val="accent6"/>
                </a:solidFill>
                <a:latin typeface="Arial" panose="020B0604020202020204" pitchFamily="34" charset="0"/>
                <a:cs typeface="Arial" panose="020B0604020202020204" pitchFamily="34" charset="0"/>
              </a:rPr>
              <a:t>arket</a:t>
            </a:r>
            <a:r>
              <a:rPr lang="en-US" sz="1800" b="1" dirty="0">
                <a:solidFill>
                  <a:schemeClr val="accent6"/>
                </a:solidFill>
                <a:latin typeface="Arial" panose="020B0604020202020204" pitchFamily="34" charset="0"/>
                <a:cs typeface="Arial" panose="020B0604020202020204" pitchFamily="34" charset="0"/>
              </a:rPr>
              <a:t> principle through public tenders</a:t>
            </a:r>
            <a:endParaRPr lang="hr-HR" sz="1800" b="1" dirty="0">
              <a:solidFill>
                <a:schemeClr val="accent6"/>
              </a:solidFill>
              <a:latin typeface="Arial" panose="020B0604020202020204" pitchFamily="34" charset="0"/>
              <a:cs typeface="Arial" panose="020B0604020202020204" pitchFamily="34" charset="0"/>
            </a:endParaRPr>
          </a:p>
          <a:p>
            <a:pPr marL="380990" indent="-380990" eaLnBrk="1" hangingPunct="1">
              <a:buFont typeface="Wingdings" pitchFamily="2" charset="2"/>
              <a:buChar char="Ø"/>
            </a:pPr>
            <a:endParaRPr lang="hr-HR" sz="800" b="1" dirty="0">
              <a:solidFill>
                <a:srgbClr val="002060"/>
              </a:solidFill>
              <a:latin typeface="+mn-lt"/>
              <a:cs typeface="Arial"/>
            </a:endParaRPr>
          </a:p>
          <a:p>
            <a:pPr marL="380990" indent="-380990" eaLnBrk="1" hangingPunct="1">
              <a:buFont typeface="Wingdings" pitchFamily="2" charset="2"/>
              <a:buChar char="Ø"/>
            </a:pPr>
            <a:endParaRPr lang="hr-HR" sz="667" b="1" dirty="0">
              <a:solidFill>
                <a:srgbClr val="002060"/>
              </a:solidFill>
              <a:latin typeface="+mn-lt"/>
              <a:cs typeface="Arial"/>
            </a:endParaRPr>
          </a:p>
        </p:txBody>
      </p:sp>
      <p:pic>
        <p:nvPicPr>
          <p:cNvPr id="1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360" y="126872"/>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a:extLst>
              <a:ext uri="{FF2B5EF4-FFF2-40B4-BE49-F238E27FC236}">
                <a16:creationId xmlns:a16="http://schemas.microsoft.com/office/drawing/2014/main" id="{36E0C6A5-110D-89B4-631D-CCA153AFE25F}"/>
              </a:ext>
            </a:extLst>
          </p:cNvPr>
          <p:cNvSpPr txBox="1">
            <a:spLocks noChangeArrowheads="1"/>
          </p:cNvSpPr>
          <p:nvPr/>
        </p:nvSpPr>
        <p:spPr bwMode="auto">
          <a:xfrm>
            <a:off x="5050479" y="970209"/>
            <a:ext cx="6390535" cy="2862322"/>
          </a:xfrm>
          <a:prstGeom prst="rect">
            <a:avLst/>
          </a:prstGeom>
          <a:solidFill>
            <a:schemeClr val="bg1"/>
          </a:solidFill>
          <a:ln>
            <a:solidFill>
              <a:schemeClr val="accent3"/>
            </a:solidFill>
          </a:ln>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2000" b="1" u="sng" dirty="0">
                <a:solidFill>
                  <a:schemeClr val="accent6"/>
                </a:solidFill>
                <a:latin typeface="Arial" panose="020B0604020202020204" pitchFamily="34" charset="0"/>
                <a:cs typeface="Arial" panose="020B0604020202020204" pitchFamily="34" charset="0"/>
              </a:rPr>
              <a:t>Capacities</a:t>
            </a:r>
            <a:endParaRPr lang="hr-HR" sz="2000" b="1" u="sng" dirty="0">
              <a:solidFill>
                <a:schemeClr val="accent6"/>
              </a:solidFill>
              <a:latin typeface="Arial" panose="020B0604020202020204" pitchFamily="34" charset="0"/>
              <a:cs typeface="Arial" panose="020B0604020202020204" pitchFamily="34" charset="0"/>
            </a:endParaRPr>
          </a:p>
          <a:p>
            <a:pPr marL="380990" indent="-380990" algn="ctr" eaLnBrk="1" hangingPunct="1">
              <a:spcBef>
                <a:spcPts val="800"/>
              </a:spcBef>
              <a:spcAft>
                <a:spcPts val="800"/>
              </a:spcAft>
              <a:buFont typeface="Wingdings" pitchFamily="2" charset="2"/>
              <a:buChar char="Ø"/>
            </a:pPr>
            <a:r>
              <a:rPr lang="en-US" sz="2000" b="1" dirty="0">
                <a:solidFill>
                  <a:schemeClr val="accent6"/>
                </a:solidFill>
                <a:latin typeface="Arial" panose="020B0604020202020204" pitchFamily="34" charset="0"/>
                <a:cs typeface="Arial" panose="020B0604020202020204" pitchFamily="34" charset="0"/>
              </a:rPr>
              <a:t>4</a:t>
            </a:r>
            <a:r>
              <a:rPr lang="hr-HR" sz="2000" b="1" dirty="0">
                <a:solidFill>
                  <a:schemeClr val="accent6"/>
                </a:solidFill>
                <a:latin typeface="Arial" panose="020B0604020202020204" pitchFamily="34" charset="0"/>
                <a:cs typeface="Arial" panose="020B0604020202020204" pitchFamily="34" charset="0"/>
              </a:rPr>
              <a:t>3</a:t>
            </a:r>
            <a:r>
              <a:rPr lang="en-US" sz="2000" b="1" dirty="0">
                <a:solidFill>
                  <a:schemeClr val="accent6"/>
                </a:solidFill>
                <a:latin typeface="Arial" panose="020B0604020202020204" pitchFamily="34" charset="0"/>
                <a:cs typeface="Arial" panose="020B0604020202020204" pitchFamily="34" charset="0"/>
              </a:rPr>
              <a:t> commercial companies</a:t>
            </a:r>
            <a:r>
              <a:rPr lang="hr-HR" sz="2000" b="1" dirty="0">
                <a:solidFill>
                  <a:schemeClr val="accent6"/>
                </a:solidFill>
                <a:latin typeface="Arial" panose="020B0604020202020204" pitchFamily="34" charset="0"/>
                <a:cs typeface="Arial" panose="020B0604020202020204" pitchFamily="34" charset="0"/>
              </a:rPr>
              <a:t> </a:t>
            </a:r>
            <a:endParaRPr lang="en-US" sz="2000" b="1" dirty="0">
              <a:solidFill>
                <a:schemeClr val="accent6"/>
              </a:solidFill>
              <a:latin typeface="Arial" panose="020B0604020202020204" pitchFamily="34" charset="0"/>
              <a:cs typeface="Arial" panose="020B0604020202020204" pitchFamily="34" charset="0"/>
            </a:endParaRPr>
          </a:p>
          <a:p>
            <a:pPr marL="380990" indent="-380990" algn="ctr" eaLnBrk="1" hangingPunct="1">
              <a:spcBef>
                <a:spcPts val="800"/>
              </a:spcBef>
              <a:spcAft>
                <a:spcPts val="800"/>
              </a:spcAft>
              <a:buFont typeface="Wingdings" pitchFamily="2" charset="2"/>
              <a:buChar char="Ø"/>
            </a:pPr>
            <a:r>
              <a:rPr lang="hr-HR" sz="2000" b="1" dirty="0">
                <a:solidFill>
                  <a:schemeClr val="accent6"/>
                </a:solidFill>
                <a:latin typeface="Arial" panose="020B0604020202020204" pitchFamily="34" charset="0"/>
                <a:cs typeface="Arial" panose="020B0604020202020204" pitchFamily="34" charset="0"/>
              </a:rPr>
              <a:t>492</a:t>
            </a:r>
            <a:r>
              <a:rPr lang="en-US" sz="2000" b="1" dirty="0">
                <a:solidFill>
                  <a:schemeClr val="accent6"/>
                </a:solidFill>
                <a:latin typeface="Arial" panose="020B0604020202020204" pitchFamily="34" charset="0"/>
                <a:cs typeface="Arial" panose="020B0604020202020204" pitchFamily="34" charset="0"/>
              </a:rPr>
              <a:t> deminers</a:t>
            </a:r>
          </a:p>
          <a:p>
            <a:pPr marL="380990" indent="-380990" algn="ctr" eaLnBrk="1" hangingPunct="1">
              <a:spcBef>
                <a:spcPts val="800"/>
              </a:spcBef>
              <a:spcAft>
                <a:spcPts val="800"/>
              </a:spcAft>
              <a:buFont typeface="Wingdings" pitchFamily="2" charset="2"/>
              <a:buChar char="Ø"/>
            </a:pPr>
            <a:r>
              <a:rPr lang="hr-HR" sz="2000" b="1" dirty="0">
                <a:solidFill>
                  <a:schemeClr val="accent6"/>
                </a:solidFill>
                <a:latin typeface="Arial" panose="020B0604020202020204" pitchFamily="34" charset="0"/>
                <a:cs typeface="Arial" panose="020B0604020202020204" pitchFamily="34" charset="0"/>
              </a:rPr>
              <a:t>55</a:t>
            </a:r>
            <a:r>
              <a:rPr lang="en-US" sz="2000" b="1" dirty="0">
                <a:solidFill>
                  <a:schemeClr val="accent6"/>
                </a:solidFill>
                <a:latin typeface="Arial" panose="020B0604020202020204" pitchFamily="34" charset="0"/>
                <a:cs typeface="Arial" panose="020B0604020202020204" pitchFamily="34" charset="0"/>
              </a:rPr>
              <a:t> auxiliary workers in </a:t>
            </a:r>
            <a:r>
              <a:rPr lang="hr-HR" sz="2000" b="1" dirty="0" err="1">
                <a:solidFill>
                  <a:schemeClr val="accent6"/>
                </a:solidFill>
                <a:latin typeface="Arial" panose="020B0604020202020204" pitchFamily="34" charset="0"/>
                <a:cs typeface="Arial" panose="020B0604020202020204" pitchFamily="34" charset="0"/>
              </a:rPr>
              <a:t>humanitarian</a:t>
            </a:r>
            <a:r>
              <a:rPr lang="hr-HR" sz="2000" b="1" dirty="0">
                <a:solidFill>
                  <a:schemeClr val="accent6"/>
                </a:solidFill>
                <a:latin typeface="Arial" panose="020B0604020202020204" pitchFamily="34" charset="0"/>
                <a:cs typeface="Arial" panose="020B0604020202020204" pitchFamily="34" charset="0"/>
              </a:rPr>
              <a:t> </a:t>
            </a:r>
            <a:r>
              <a:rPr lang="en-US" sz="2000" b="1" dirty="0">
                <a:solidFill>
                  <a:schemeClr val="accent6"/>
                </a:solidFill>
                <a:latin typeface="Arial" panose="020B0604020202020204" pitchFamily="34" charset="0"/>
                <a:cs typeface="Arial" panose="020B0604020202020204" pitchFamily="34" charset="0"/>
              </a:rPr>
              <a:t>demining</a:t>
            </a:r>
            <a:endParaRPr lang="hr-HR" sz="2000" b="1" dirty="0">
              <a:solidFill>
                <a:schemeClr val="accent6"/>
              </a:solidFill>
              <a:latin typeface="Arial" panose="020B0604020202020204" pitchFamily="34" charset="0"/>
              <a:cs typeface="Arial" panose="020B0604020202020204" pitchFamily="34" charset="0"/>
            </a:endParaRPr>
          </a:p>
          <a:p>
            <a:pPr marL="380990" indent="-380990" algn="ctr" eaLnBrk="1" hangingPunct="1">
              <a:spcBef>
                <a:spcPts val="800"/>
              </a:spcBef>
              <a:spcAft>
                <a:spcPts val="800"/>
              </a:spcAft>
              <a:buFont typeface="Wingdings" pitchFamily="2" charset="2"/>
              <a:buChar char="Ø"/>
            </a:pPr>
            <a:r>
              <a:rPr lang="hr-HR" sz="2000" b="1" dirty="0">
                <a:solidFill>
                  <a:schemeClr val="accent6"/>
                </a:solidFill>
                <a:latin typeface="Arial" panose="020B0604020202020204" pitchFamily="34" charset="0"/>
                <a:cs typeface="Arial" panose="020B0604020202020204" pitchFamily="34" charset="0"/>
              </a:rPr>
              <a:t>46</a:t>
            </a:r>
            <a:r>
              <a:rPr lang="en-US" sz="2000" b="1" dirty="0">
                <a:solidFill>
                  <a:schemeClr val="accent6"/>
                </a:solidFill>
                <a:latin typeface="Arial" panose="020B0604020202020204" pitchFamily="34" charset="0"/>
                <a:cs typeface="Arial" panose="020B0604020202020204" pitchFamily="34" charset="0"/>
              </a:rPr>
              <a:t> mine detection dogs</a:t>
            </a:r>
            <a:r>
              <a:rPr lang="hr-HR" sz="2000" b="1" dirty="0">
                <a:solidFill>
                  <a:schemeClr val="accent6"/>
                </a:solidFill>
                <a:latin typeface="Arial" panose="020B0604020202020204" pitchFamily="34" charset="0"/>
                <a:cs typeface="Arial" panose="020B0604020202020204" pitchFamily="34" charset="0"/>
              </a:rPr>
              <a:t> (current certification)</a:t>
            </a:r>
            <a:endParaRPr lang="en-US" sz="2000" b="1" dirty="0">
              <a:solidFill>
                <a:schemeClr val="accent6"/>
              </a:solidFill>
              <a:latin typeface="Arial" panose="020B0604020202020204" pitchFamily="34" charset="0"/>
              <a:cs typeface="Arial" panose="020B0604020202020204" pitchFamily="34" charset="0"/>
            </a:endParaRPr>
          </a:p>
          <a:p>
            <a:pPr marL="380990" indent="-380990" algn="ctr" eaLnBrk="1" hangingPunct="1">
              <a:spcBef>
                <a:spcPts val="800"/>
              </a:spcBef>
              <a:spcAft>
                <a:spcPts val="800"/>
              </a:spcAft>
              <a:buFont typeface="Wingdings" pitchFamily="2" charset="2"/>
              <a:buChar char="Ø"/>
            </a:pPr>
            <a:r>
              <a:rPr lang="en-US" sz="2000" b="1" dirty="0">
                <a:solidFill>
                  <a:schemeClr val="accent6"/>
                </a:solidFill>
                <a:latin typeface="Arial" panose="020B0604020202020204" pitchFamily="34" charset="0"/>
                <a:cs typeface="Arial" panose="020B0604020202020204" pitchFamily="34" charset="0"/>
              </a:rPr>
              <a:t>4</a:t>
            </a:r>
            <a:r>
              <a:rPr lang="hr-HR" sz="2000" b="1" dirty="0">
                <a:solidFill>
                  <a:schemeClr val="accent6"/>
                </a:solidFill>
                <a:latin typeface="Arial" panose="020B0604020202020204" pitchFamily="34" charset="0"/>
                <a:cs typeface="Arial" panose="020B0604020202020204" pitchFamily="34" charset="0"/>
              </a:rPr>
              <a:t>4</a:t>
            </a:r>
            <a:r>
              <a:rPr lang="en-US" sz="2000" b="1" dirty="0">
                <a:solidFill>
                  <a:schemeClr val="accent6"/>
                </a:solidFill>
                <a:latin typeface="Arial" panose="020B0604020202020204" pitchFamily="34" charset="0"/>
                <a:cs typeface="Arial" panose="020B0604020202020204" pitchFamily="34" charset="0"/>
              </a:rPr>
              <a:t> demining machines</a:t>
            </a:r>
            <a:r>
              <a:rPr lang="hr-HR" sz="2000" b="1" dirty="0">
                <a:solidFill>
                  <a:schemeClr val="accent6"/>
                </a:solidFill>
                <a:latin typeface="Arial" panose="020B0604020202020204" pitchFamily="34" charset="0"/>
                <a:cs typeface="Arial" panose="020B0604020202020204" pitchFamily="34" charset="0"/>
              </a:rPr>
              <a:t> (</a:t>
            </a:r>
            <a:r>
              <a:rPr lang="hr-HR" sz="2000" b="1" dirty="0" err="1">
                <a:solidFill>
                  <a:schemeClr val="accent6"/>
                </a:solidFill>
                <a:latin typeface="Arial" panose="020B0604020202020204" pitchFamily="34" charset="0"/>
                <a:cs typeface="Arial" panose="020B0604020202020204" pitchFamily="34" charset="0"/>
              </a:rPr>
              <a:t>current</a:t>
            </a:r>
            <a:r>
              <a:rPr lang="hr-HR" sz="2000" b="1" dirty="0">
                <a:solidFill>
                  <a:schemeClr val="accent6"/>
                </a:solidFill>
                <a:latin typeface="Arial" panose="020B0604020202020204" pitchFamily="34" charset="0"/>
                <a:cs typeface="Arial" panose="020B0604020202020204" pitchFamily="34" charset="0"/>
              </a:rPr>
              <a:t> </a:t>
            </a:r>
            <a:r>
              <a:rPr lang="hr-HR" sz="2000" b="1" dirty="0" err="1">
                <a:solidFill>
                  <a:schemeClr val="accent6"/>
                </a:solidFill>
                <a:latin typeface="Arial" panose="020B0604020202020204" pitchFamily="34" charset="0"/>
                <a:cs typeface="Arial" panose="020B0604020202020204" pitchFamily="34" charset="0"/>
              </a:rPr>
              <a:t>certification</a:t>
            </a:r>
            <a:r>
              <a:rPr lang="hr-HR" sz="2000" b="1" dirty="0">
                <a:solidFill>
                  <a:schemeClr val="accent6"/>
                </a:solidFill>
                <a:latin typeface="Arial" panose="020B0604020202020204" pitchFamily="34" charset="0"/>
                <a:cs typeface="Arial" panose="020B0604020202020204" pitchFamily="34" charset="0"/>
              </a:rPr>
              <a:t>)</a:t>
            </a:r>
            <a:endParaRPr lang="en-US" sz="2000" b="1" dirty="0">
              <a:solidFill>
                <a:schemeClr val="accent6"/>
              </a:solidFill>
              <a:latin typeface="Arial" panose="020B0604020202020204" pitchFamily="34" charset="0"/>
              <a:cs typeface="Arial" panose="020B0604020202020204" pitchFamily="34" charset="0"/>
            </a:endParaRPr>
          </a:p>
        </p:txBody>
      </p:sp>
      <p:pic>
        <p:nvPicPr>
          <p:cNvPr id="3" name="Picture 1">
            <a:extLst>
              <a:ext uri="{FF2B5EF4-FFF2-40B4-BE49-F238E27FC236}">
                <a16:creationId xmlns:a16="http://schemas.microsoft.com/office/drawing/2014/main" id="{2AA02BDA-984E-4888-B5B0-6F70C3B13BE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85605" y="4622321"/>
            <a:ext cx="3661008" cy="218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58DE17DF-89F6-8460-D669-7E528255192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5360" y="4619440"/>
            <a:ext cx="4276012" cy="218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F1D3A550-40A7-0060-5DBC-7B98AD80D5D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46613" y="4625202"/>
            <a:ext cx="3810003" cy="218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38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03445" y="188641"/>
            <a:ext cx="10058400" cy="6477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hr-HR" sz="2400" b="1" dirty="0">
                <a:solidFill>
                  <a:schemeClr val="accent6">
                    <a:lumMod val="75000"/>
                  </a:schemeClr>
                </a:solidFill>
                <a:latin typeface="Arial" panose="020B0604020202020204" pitchFamily="34" charset="0"/>
                <a:cs typeface="Arial" panose="020B0604020202020204" pitchFamily="34" charset="0"/>
              </a:rPr>
              <a:t>CURRENT HUMANITARIAN DEMINING CAPACITIES</a:t>
            </a:r>
          </a:p>
        </p:txBody>
      </p:sp>
      <p:sp>
        <p:nvSpPr>
          <p:cNvPr id="10" name="Text Box 3"/>
          <p:cNvSpPr txBox="1">
            <a:spLocks noChangeArrowheads="1"/>
          </p:cNvSpPr>
          <p:nvPr/>
        </p:nvSpPr>
        <p:spPr bwMode="auto">
          <a:xfrm>
            <a:off x="850258" y="2380467"/>
            <a:ext cx="6390535" cy="2000356"/>
          </a:xfrm>
          <a:prstGeom prst="rect">
            <a:avLst/>
          </a:prstGeom>
          <a:solidFill>
            <a:schemeClr val="bg1"/>
          </a:solidFill>
          <a:ln>
            <a:solidFill>
              <a:schemeClr val="accent3"/>
            </a:solidFill>
          </a:ln>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380990" indent="-380990" eaLnBrk="1" hangingPunct="1">
              <a:buFont typeface="Wingdings" pitchFamily="2" charset="2"/>
              <a:buChar char="Ø"/>
            </a:pPr>
            <a:endParaRPr lang="hr-HR" sz="2133" b="1" dirty="0">
              <a:solidFill>
                <a:srgbClr val="002060"/>
              </a:solidFill>
              <a:latin typeface="+mn-lt"/>
              <a:cs typeface="Arial"/>
            </a:endParaRPr>
          </a:p>
          <a:p>
            <a:pPr marL="380990" indent="-380990" algn="ctr" eaLnBrk="1" hangingPunct="1">
              <a:buFont typeface="Wingdings" pitchFamily="2" charset="2"/>
              <a:buChar char="Ø"/>
            </a:pPr>
            <a:r>
              <a:rPr lang="hr-HR" sz="2000" b="1" dirty="0">
                <a:solidFill>
                  <a:srgbClr val="002060"/>
                </a:solidFill>
                <a:latin typeface="Arial" panose="020B0604020202020204" pitchFamily="34" charset="0"/>
                <a:cs typeface="Arial" panose="020B0604020202020204" pitchFamily="34" charset="0"/>
              </a:rPr>
              <a:t>RATIO BETWEEN DEMINERS, MINE DETECTION DOGS  AND DEMINING MACHINES</a:t>
            </a:r>
          </a:p>
          <a:p>
            <a:pPr algn="ctr" eaLnBrk="1" hangingPunct="1"/>
            <a:r>
              <a:rPr lang="hr-H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 : 2 : 1</a:t>
            </a:r>
          </a:p>
          <a:p>
            <a:pPr eaLnBrk="1" hangingPunct="1"/>
            <a:r>
              <a:rPr lang="hr-HR" sz="2133" b="1" dirty="0">
                <a:solidFill>
                  <a:srgbClr val="002060"/>
                </a:solidFill>
                <a:latin typeface="+mn-lt"/>
                <a:cs typeface="Arial"/>
              </a:rPr>
              <a:t>       </a:t>
            </a:r>
          </a:p>
          <a:p>
            <a:pPr eaLnBrk="1" hangingPunct="1"/>
            <a:endParaRPr lang="hr-HR" sz="2133" b="1" dirty="0">
              <a:solidFill>
                <a:srgbClr val="002060"/>
              </a:solidFill>
              <a:latin typeface="+mn-lt"/>
              <a:cs typeface="Arial"/>
            </a:endParaRPr>
          </a:p>
        </p:txBody>
      </p:sp>
      <p:pic>
        <p:nvPicPr>
          <p:cNvPr id="1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929" y="188641"/>
            <a:ext cx="536104" cy="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3D6CB13-ACC7-A4C1-137F-F44EFB34DCC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l="28595" t="9880" r="34360" b="55432"/>
          <a:stretch>
            <a:fillRect/>
          </a:stretch>
        </p:blipFill>
        <p:spPr bwMode="auto">
          <a:xfrm>
            <a:off x="8496267" y="944083"/>
            <a:ext cx="2414855" cy="117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a:extLst>
              <a:ext uri="{FF2B5EF4-FFF2-40B4-BE49-F238E27FC236}">
                <a16:creationId xmlns:a16="http://schemas.microsoft.com/office/drawing/2014/main" id="{011AC821-66A8-0AF6-5FA5-19DC3484D8CA}"/>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227791" y="2235682"/>
            <a:ext cx="1344149" cy="12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1">
            <a:extLst>
              <a:ext uri="{FF2B5EF4-FFF2-40B4-BE49-F238E27FC236}">
                <a16:creationId xmlns:a16="http://schemas.microsoft.com/office/drawing/2014/main" id="{9C61BC21-29AB-2848-49AB-F623AF628382}"/>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915865" y="2229599"/>
            <a:ext cx="1245980" cy="12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22">
            <a:extLst>
              <a:ext uri="{FF2B5EF4-FFF2-40B4-BE49-F238E27FC236}">
                <a16:creationId xmlns:a16="http://schemas.microsoft.com/office/drawing/2014/main" id="{3AE32096-4C0F-642B-5CB5-7F149F42EF5A}"/>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052303" y="3609536"/>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a16="http://schemas.microsoft.com/office/drawing/2014/main" id="{2E44D5A6-5DEC-8E2A-74A5-1BCB0CBD095E}"/>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248697" y="3803409"/>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a:extLst>
              <a:ext uri="{FF2B5EF4-FFF2-40B4-BE49-F238E27FC236}">
                <a16:creationId xmlns:a16="http://schemas.microsoft.com/office/drawing/2014/main" id="{737261C0-4AEC-DA98-E073-A0CB3AF11FFA}"/>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496267" y="3955839"/>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a:extLst>
              <a:ext uri="{FF2B5EF4-FFF2-40B4-BE49-F238E27FC236}">
                <a16:creationId xmlns:a16="http://schemas.microsoft.com/office/drawing/2014/main" id="{88AEFB24-F8F9-8C72-D785-BB175D063CA8}"/>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685669" y="4162048"/>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a:extLst>
              <a:ext uri="{FF2B5EF4-FFF2-40B4-BE49-F238E27FC236}">
                <a16:creationId xmlns:a16="http://schemas.microsoft.com/office/drawing/2014/main" id="{8D4FB22E-30C0-6293-F3A6-9393EE397DFD}"/>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851307" y="4366936"/>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a:extLst>
              <a:ext uri="{FF2B5EF4-FFF2-40B4-BE49-F238E27FC236}">
                <a16:creationId xmlns:a16="http://schemas.microsoft.com/office/drawing/2014/main" id="{57B5F792-0E45-ADA6-45E2-8BF6DC8CFD40}"/>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097065" y="4525732"/>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a:extLst>
              <a:ext uri="{FF2B5EF4-FFF2-40B4-BE49-F238E27FC236}">
                <a16:creationId xmlns:a16="http://schemas.microsoft.com/office/drawing/2014/main" id="{ECA2DA1B-CB0B-25AC-7C58-C08CBB297468}"/>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257317" y="4687064"/>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a:extLst>
              <a:ext uri="{FF2B5EF4-FFF2-40B4-BE49-F238E27FC236}">
                <a16:creationId xmlns:a16="http://schemas.microsoft.com/office/drawing/2014/main" id="{211AB79A-3462-10CB-7CDA-CB1DB6357A38}"/>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452105" y="4896497"/>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a:extLst>
              <a:ext uri="{FF2B5EF4-FFF2-40B4-BE49-F238E27FC236}">
                <a16:creationId xmlns:a16="http://schemas.microsoft.com/office/drawing/2014/main" id="{2990F94F-5626-81FE-3C7F-7A045C4A6841}"/>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630295" y="5102331"/>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a:extLst>
              <a:ext uri="{FF2B5EF4-FFF2-40B4-BE49-F238E27FC236}">
                <a16:creationId xmlns:a16="http://schemas.microsoft.com/office/drawing/2014/main" id="{B0521D05-5EA2-33C9-E5B7-6371EDEB6275}"/>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803571" y="5297636"/>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2">
            <a:extLst>
              <a:ext uri="{FF2B5EF4-FFF2-40B4-BE49-F238E27FC236}">
                <a16:creationId xmlns:a16="http://schemas.microsoft.com/office/drawing/2014/main" id="{A8C49902-6F03-4849-A094-A4A56EA3AED9}"/>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798700" y="5308164"/>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a:extLst>
              <a:ext uri="{FF2B5EF4-FFF2-40B4-BE49-F238E27FC236}">
                <a16:creationId xmlns:a16="http://schemas.microsoft.com/office/drawing/2014/main" id="{E9DD6CEC-83A6-2F75-785E-2D51D514E617}"/>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962880" y="5529312"/>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2">
            <a:extLst>
              <a:ext uri="{FF2B5EF4-FFF2-40B4-BE49-F238E27FC236}">
                <a16:creationId xmlns:a16="http://schemas.microsoft.com/office/drawing/2014/main" id="{5D341DD0-B23E-AEF6-6EF0-F9F1FC22F090}"/>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0246753" y="5807531"/>
            <a:ext cx="584200" cy="73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140156"/>
      </p:ext>
    </p:extLst>
  </p:cSld>
  <p:clrMapOvr>
    <a:masterClrMapping/>
  </p:clrMapOvr>
</p:sld>
</file>

<file path=ppt/theme/theme1.xml><?xml version="1.0" encoding="utf-8"?>
<a:theme xmlns:a="http://schemas.openxmlformats.org/drawingml/2006/main" name="RCZ dizajn1">
  <a:themeElements>
    <a:clrScheme name="Isječa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Isječak">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sječa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RCZ dizajn1" id="{1A2FE345-37E3-4D83-B285-03135F140CE8}" vid="{9DEB018E-0110-4B63-B69C-236246F2E80C}"/>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7330</TotalTime>
  <Words>1821</Words>
  <Application>Microsoft Office PowerPoint</Application>
  <PresentationFormat>Widescreen</PresentationFormat>
  <Paragraphs>274</Paragraphs>
  <Slides>23</Slides>
  <Notes>13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7" baseType="lpstr">
      <vt:lpstr>Arial</vt:lpstr>
      <vt:lpstr>Arial Rounded MT Bold</vt:lpstr>
      <vt:lpstr>Calibri</vt:lpstr>
      <vt:lpstr>Cambria</vt:lpstr>
      <vt:lpstr>Candara</vt:lpstr>
      <vt:lpstr>Century Gothic</vt:lpstr>
      <vt:lpstr>Roboto Lt</vt:lpstr>
      <vt:lpstr>Segoe UI Semilight</vt:lpstr>
      <vt:lpstr>Symbol</vt:lpstr>
      <vt:lpstr>Times New Roman</vt:lpstr>
      <vt:lpstr>Wingdings</vt:lpstr>
      <vt:lpstr>Wingdings 3</vt:lpstr>
      <vt:lpstr>RCZ dizajn1</vt:lpstr>
      <vt:lpstr>Picture</vt:lpstr>
      <vt:lpstr>MINISTRY OF INTERIOR CIVIL PROTECTION DIRECTORATE</vt:lpstr>
      <vt:lpstr>PowerPoint Presentation</vt:lpstr>
      <vt:lpstr>PowerPoint Presentation</vt:lpstr>
      <vt:lpstr>PowerPoint Presentation</vt:lpstr>
      <vt:lpstr>AERIAL NON-TECHNICAL SURVEY</vt:lpstr>
      <vt:lpstr> Pillars of Aerial Survey in the frame of NTS</vt:lpstr>
      <vt:lpstr>PowerPoint Presentation</vt:lpstr>
      <vt:lpstr>PowerPoint Presentation</vt:lpstr>
      <vt:lpstr>PowerPoint Presentation</vt:lpstr>
      <vt:lpstr>DEMINING MACHINES</vt:lpstr>
      <vt:lpstr>PowerPoint Presentation</vt:lpstr>
      <vt:lpstr>Multi Mission EOD Robotic System</vt:lpstr>
      <vt:lpstr>PowerPoint Presentation</vt:lpstr>
      <vt:lpstr>PowerPoint Presentation</vt:lpstr>
      <vt:lpstr>PowerPoint Presentation</vt:lpstr>
      <vt:lpstr>PowerPoint Presentation</vt:lpstr>
      <vt:lpstr>PowerPoint Presentation</vt:lpstr>
      <vt:lpstr>PowerPoint Presentation</vt:lpstr>
      <vt:lpstr>MINE RISK EDUCATION and VICTIM ASSISTANCE</vt:lpstr>
      <vt:lpstr>Priorities  </vt:lpstr>
      <vt:lpstr>PowerPoint Presentation</vt:lpstr>
      <vt:lpstr>CROATIAN ‘KNOW-HOW’  </vt:lpstr>
      <vt:lpstr>PowerPoint Presentation</vt:lpstr>
    </vt:vector>
  </TitlesOfParts>
  <Company>MUP RH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Tajana Čičak</dc:creator>
  <cp:lastModifiedBy>Ana Fabijančić</cp:lastModifiedBy>
  <cp:revision>769</cp:revision>
  <cp:lastPrinted>2023-10-09T11:51:27Z</cp:lastPrinted>
  <dcterms:created xsi:type="dcterms:W3CDTF">2019-09-17T11:52:29Z</dcterms:created>
  <dcterms:modified xsi:type="dcterms:W3CDTF">2023-10-10T07:59:09Z</dcterms:modified>
</cp:coreProperties>
</file>