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01" r:id="rId2"/>
    <p:sldId id="300" r:id="rId3"/>
    <p:sldId id="297" r:id="rId4"/>
    <p:sldId id="285" r:id="rId5"/>
    <p:sldId id="299" r:id="rId6"/>
    <p:sldId id="302" r:id="rId7"/>
    <p:sldId id="303" r:id="rId8"/>
    <p:sldId id="298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581" autoAdjust="0"/>
  </p:normalViewPr>
  <p:slideViewPr>
    <p:cSldViewPr snapToGrid="0">
      <p:cViewPr varScale="1">
        <p:scale>
          <a:sx n="66" d="100"/>
          <a:sy n="66" d="100"/>
        </p:scale>
        <p:origin x="5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Radon Prevention and Remediation Methods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3EC42-8305-409D-A105-6A2869758BC8}" type="datetimeFigureOut">
              <a:rPr lang="hr-HR" smtClean="0"/>
              <a:t>7.6.2026.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4813E-6397-4DAC-80BF-07F15DF131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744575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6-06-07T12:56:06.629"/>
    </inkml:context>
    <inkml:brush xml:id="br0">
      <inkml:brushProperty name="width" value="0.1" units="cm"/>
      <inkml:brushProperty name="height" value="0.1" units="cm"/>
      <inkml:brushProperty name="color" value="#052F61"/>
      <inkml:brushProperty name="fitToCurve" value="1"/>
    </inkml:brush>
  </inkml:definitions>
  <inkml:traceGroup>
    <inkml:annotationXML>
      <emma:emma xmlns:emma="http://www.w3.org/2003/04/emma" version="1.0">
        <emma:interpretation id="{23B34B2A-0581-4A26-8649-8BC15944425D}" emma:medium="tactile" emma:mode="ink">
          <msink:context xmlns:msink="http://schemas.microsoft.com/ink/2010/main" type="inkDrawing" rotatedBoundingBox="9863,3987 19993,4246 19871,9017 9741,8758" hotPoints="19691,7134 14194,8938 9135,6129 14633,4325" semanticType="enclosure" shapeName="Ellipse"/>
        </emma:interpretation>
      </emma:emma>
    </inkml:annotationXML>
    <inkml:trace contextRef="#ctx0" brushRef="#br0">9448 860 0,'0'-27'16,"-27"27"-1,0-27-15,0 1 16,-53-1-16,27 0 16,-81-26-16,54 26 15,-81-53-15,-26 0 16,-27 53-16,-26-53 16,53 53-16,-27-27 15,-54 28-15,28-1 16,79-26-16,-53 53 15,-26-27-15,26-27 16,0 54-16,-80-26 0,26-1 16,-52 27-16,52-54 15,-53 54-15,1 0 16,79 0-16,-26 0 16,53 0-16,0 0 15,0 0-15,27 0 16,-27 54-1,53-54 1,-79 27-16,79 26 16,28 1-16,-1-28 15,27 1-15,0 53 16,0-26-16,-27-28 16,1 1-16,53 53 15,-1-53-15,-52 0 0,52 0 16,-52 26-16,53-26 15,-27 53-15,53-53 16,-26 26-16,26 1 16,1 26-16,-27 0 15,0 0-15,26-26 16,1 26 0,-1 27-16,1-27 15,26-53-15,-27 26 16,54 1-16,-26-1 15,-1 1 1,0-1-16,27 1 16,0-1-16,-26 1 15,26-1-15,0 27 0,0-53 16,0 27-16,0-28 16,0 1-16,0 27 15,0-1-15,0 0 16,0 1-16,26 26 15,1 0-15,-27-53 16,27 27 0,53 26-16,-53-27 15,26-26-15,1 26 16,-1 1-16,1-1 16,-1-26-1,54 27-15,-27 26 16,-26-27-16,26 1 15,27-1-15,-27 1 0,0 26 16,0-53-16,27 26 16,0 1-16,27 53 15,0-27-15,-1-27 16,-26 1-16,81 79 16,-1-79-16,53 80 15,-53-54-15,54-27 0,-80 27 16,79 1-16,54-1 15,27 0-15,0 0 16,27 1-16,79-81 16,1 0-1,53 0-15,-53 0 16,53-54 0,-106-26-16,53 0 15,26-27-15,-80 26 16,-106 1-16,26-27 15,-54-26-15,-52 26 16,-1 0-16,0-54 16,-80 81-16,-54-107 15,28 80-15,-55 0 0,1 0 16,-27 27-16,0 26 16,0 1-16,-27 53 218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6-06-07T12:56:21.060"/>
    </inkml:context>
    <inkml:brush xml:id="br0">
      <inkml:brushProperty name="width" value="0.1" units="cm"/>
      <inkml:brushProperty name="height" value="0.1" units="cm"/>
      <inkml:brushProperty name="color" value="#052F61"/>
      <inkml:brushProperty name="fitToCurve" value="1"/>
    </inkml:brush>
  </inkml:definitions>
  <inkml:traceGroup>
    <inkml:annotationXML>
      <emma:emma xmlns:emma="http://www.w3.org/2003/04/emma" version="1.0">
        <emma:interpretation id="{11719C1D-C033-410B-A33E-75DE86DD8DFC}" emma:medium="tactile" emma:mode="ink">
          <msink:context xmlns:msink="http://schemas.microsoft.com/ink/2010/main" type="inkDrawing" rotatedBoundingBox="10319,11799 20063,11656 20112,15008 10368,15151" hotPoints="20076,13320 14688,15113 9232,13538 14620,11745" semanticType="enclosure" shapeName="Ellipse"/>
        </emma:interpretation>
      </emma:emma>
    </inkml:annotationXML>
    <inkml:trace contextRef="#ctx0" brushRef="#br0">9738 975 0,'0'-27'32,"-26"0"-17,-28 1-15,28-1 32,-1 0-32,-53-26 15,26 26-15,-26 0 16,26-26-16,-79 26 15,-1-53-15,0 26 16,-26 28-16,-81-55 16,81 28-16,-81-27 15,81 80-15,-27-54 0,26 54 16,-26-80-16,-27 80 16,54-27-16,-81-26 15,81 26-15,-81 0 16,81 27-16,-54 0 15,0 0-15,-53 0 16,79 0-16,-79 0 16,53 0-16,0 0 15,0 0-15,0 0 16,-80 54-16,80-27 16,1-27-16,25 26 15,81-26-15,-53 27 16,-27-27-1,26 54-15,28-54 16,-28 0-16,1 0 16,53 26-16,-80-26 15,80 27-15,-27-27 16,54 27-16,-54-1 16,27 1-16,0 27 15,0-28-15,27 1 16,-107 0-16,107 0 15,-54-1-15,54 55 16,0-55-16,26 28 16,-53-27-16,54 26 15,26 0-15,-26-26 16,26 27 0,-27-1-16,28 1 15,-28-1-15,27 27 16,1-26-16,-1-1 15,27 27-15,0-26 16,-27 26-16,27-26 16,0 26-16,0-27 15,0 28-15,0-28 0,0 54 16,27-27 0,0 0-16,-1-26 15,28 53-15,-27-54 16,-1 1-16,81-1 15,-53 27-15,-1-26 16,28 26 0,25-26-16,-52-1 15,80 1-15,-81-28 16,27 54-16,1-26 16,52-27-16,1 53 15,0-27-15,26-26 16,-26 0-16,106 26 15,-79-26-15,26 0 0,-27-27 16,1 53 0,-1-53-16,27 27 15,-80-27-15,54 0 16,-28 0-16,28 27 16,53-27-16,0 0 15,-1 0-15,82 0 0,-82 0 16,1 0-16,54 0 15,-54 0-15,53 0 16,-53 0-16,53 0 16,27 0-16,27 0 15,0-54-15,0 28 16,0-28 0,26-26-16,-79 0 15,26 53 1,-80-53-16,80 26 15,-107 1-15,-80-27 16,27 53-16,-54 0 16,-53 0-16,-1 27 15,-26-26-15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6-06-07T12:56:33.830"/>
    </inkml:context>
    <inkml:brush xml:id="br0">
      <inkml:brushProperty name="width" value="0.1" units="cm"/>
      <inkml:brushProperty name="height" value="0.1" units="cm"/>
      <inkml:brushProperty name="color" value="#052F61"/>
      <inkml:brushProperty name="fitToCurve" value="1"/>
    </inkml:brush>
  </inkml:definitions>
  <inkml:traceGroup>
    <inkml:annotationXML>
      <emma:emma xmlns:emma="http://www.w3.org/2003/04/emma" version="1.0">
        <emma:interpretation id="{6B2D1F83-F239-4D8B-8EF3-4510913C95F6}" emma:medium="tactile" emma:mode="ink">
          <msink:context xmlns:msink="http://schemas.microsoft.com/ink/2010/main" type="writingRegion" rotatedBoundingBox="1069,7540 2138,7540 2138,9251 1069,9251"/>
        </emma:interpretation>
      </emma:emma>
    </inkml:annotationXML>
    <inkml:traceGroup>
      <inkml:annotationXML>
        <emma:emma xmlns:emma="http://www.w3.org/2003/04/emma" version="1.0">
          <emma:interpretation id="{5C8C61E8-C887-4EE6-964C-C7E4E58E7E06}" emma:medium="tactile" emma:mode="ink">
            <msink:context xmlns:msink="http://schemas.microsoft.com/ink/2010/main" type="paragraph" rotatedBoundingBox="1069,7540 2138,7540 2138,9251 1069,92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181C4A5-78F9-42C0-8041-1372A15B49B9}" emma:medium="tactile" emma:mode="ink">
              <msink:context xmlns:msink="http://schemas.microsoft.com/ink/2010/main" type="line" rotatedBoundingBox="1069,7540 2138,7540 2138,9251 1069,9251"/>
            </emma:interpretation>
          </emma:emma>
        </inkml:annotationXML>
        <inkml:traceGroup>
          <inkml:annotationXML>
            <emma:emma xmlns:emma="http://www.w3.org/2003/04/emma" version="1.0">
              <emma:interpretation id="{3E654A57-89B0-4B05-B6D4-48EFBA879DA0}" emma:medium="tactile" emma:mode="ink">
                <msink:context xmlns:msink="http://schemas.microsoft.com/ink/2010/main" type="inkWord" rotatedBoundingBox="1069,7540 2138,7540 2138,9251 1069,9251"/>
              </emma:interpretation>
              <emma:one-of disjunction-type="recognition" id="oneOf0">
                <emma:interpretation id="interp0" emma:lang="" emma:confidence="0">
                  <emma:literal>'</emma:literal>
                </emma:interpretation>
                <emma:interpretation id="interp1" emma:lang="" emma:confidence="0">
                  <emma:literal>Q</emma:literal>
                </emma:interpretation>
                <emma:interpretation id="interp2" emma:lang="" emma:confidence="0">
                  <emma:literal>b</emma:literal>
                </emma:interpretation>
                <emma:interpretation id="interp3" emma:lang="" emma:confidence="0">
                  <emma:literal>:</emma:literal>
                </emma:interpretation>
                <emma:interpretation id="interp4" emma:lang="" emma:confidence="0">
                  <emma:literal>k</emma:literal>
                </emma:interpretation>
              </emma:one-of>
            </emma:emma>
          </inkml:annotationXML>
          <inkml:trace contextRef="#ctx0" brushRef="#br0">0 0 0,'0'26'109,"26"28"-93,1-1-16,27 28 15,-28-28-15,28 54 16,26-27-16,-27 0 31,-26 27-31,27-26 16,-1-1-16,27 27 15,-26 26-15,-27-79 16,26 26-16,-26-26 16,26-1-16,-53 1 15,80-1-15,-80-26 16,0 26-16,27 1 0,0-28 16,0 28-16,-27-27 15,26-1-15,-26 1 16,0 0-16,27-27 297,-27-27-282,-27 27 1,1-27 0,26-26-16,-107 26 15,80 0-15,-53 1 16,80-1-16,-54 0 15,28 27-15,-1 0 16,27-27-16,-27 27 16,0 0 15,1 0 0,26-26-31,-27 26 16,0 0-1,0 0-15,27-27 32,-26 27-32,-1-27 109,27 54 172,27-27-281,-1 0 32,1 27-32,0-27 15,-27 26-15,27 1 16,-1-27-1,1 27 1,0-27 15,-27 27-31,27-27 16,-27 26 93,26-26-93,1 0 15,0 0-15,-27 27-16,26-27 15,1 0-15,0 0 16,-27 27-16,27-27 16,-27 27 15,26-27 78,-26 26-109,27-26 32,0 0 139,-27 27-155,27-27 250,-27-27-251,0 1 17,26 26-32,-26-27 0,0 0 15,27 27-15,-27-27 16,0 1-1,0-1-15,27 0 16,-27 0-16,27 27 16,-27-26-16,26-1 15,-26 0-15,0 1 16,0-1 0,0 0-16,0 0 15,0 1 16,0-1 1,27 27-17,-27-27-15,0 0 16,0 1 0,0-1-16,0 0 31,0 0-16,0 1 235,0-1-234,0 0 15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6-06-07T13:00:22.52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F8D88E9-430B-467C-A333-1081A8C20D76}" emma:medium="tactile" emma:mode="ink">
          <msink:context xmlns:msink="http://schemas.microsoft.com/ink/2010/main" type="inkDrawing" rotatedBoundingBox="11476,6841 21804,8196 21188,12884 10860,11528" hotPoints="21735,10658 15769,12074 10490,8955 16456,7539" semanticType="enclosure" shapeName="Ellipse"/>
        </emma:interpretation>
      </emma:emma>
    </inkml:annotationXML>
    <inkml:trace contextRef="#ctx0" brushRef="#br0">7879 995 0,'0'-27'63,"0"1"-47,-53-1-1,0 0 1,-54-26-16,0 26 15,-81-53-15,1 0 0,-27 53 16,-26-27-16,26 28 16,0-1-16,-27-27 15,27 28-15,-26-28 16,26 27-16,0 1 16,27-28-16,-27 27 31,27 1-31,-27-28 15,27 28-15,-27-1 16,53 27-16,-79-54 16,79 54-16,-26-26 15,27-1-15,-1 27 16,-52 0-16,25 0 16,28 0-16,80 0 0,-81 0 15,81 0-15,-54 0 16,54 0-16,0 27 15,0-27-15,26 26 16,-53 1-16,27 0 16,27 26-16,-1-26 31,-53 0-31,54 26 16,-1 1-16,1-1 15,-1 1-15,-26-28 16,27 28-16,-28-1 15,28 1-15,0-1 16,-28 27-16,28-26 16,-1-1-16,-26 1 0,53-1 15,-26 1-15,26-1 16,-26 54-16,26-53 16,0-1-16,1 1 15,-1-28-15,27 1 16,-27 27-16,0-1 31,1 54-31,26-80 16,-27 53-16,27-53 15,0 26-15,0 54 16,0-53-16,0-28 16,0 28-16,0-1 15,0 1-15,0-1 16,0 27-16,27 27 0,-27-26 15,26-28-15,55 81 16,-55-81-16,1 1 16,26 26-16,1-27 15,-1 54-15,1-53 16,-27-1-16,106 54 16,28-27-16,-54 1 0,53 26 15,-80-27 1,27 0-16,0 0 15,0 0-15,27-26 16,53 53-16,-53-27 16,-1-26-16,28 26 15,26 0 1,-107-27-16,54 1 16,-27-1-16,0 1 15,26-1-15,55 28 16,-28-55-16,-26 55 15,53-55-15,0 54 16,80-53-16,-79 0 16,25 26-16,1-26 0,80 27 15,-80-54-15,54 0 16,53 0 0,-54 0-16,0 0 15,-53 0-15,27 26 16,26-26-16,-53 0 15,0 0 1,53 0-16,-53 0 16,80-26-16,-80-1 15,0 0-15,27-26 16,-54-1-16,-27-26 16,27-27-16,1 27 15,-55-27-15,28 0 16,-108 27-16,1-27 0,-1 27 15,27-1-15,-53-26 16,27 27 0,-54 27-16,26-27 15,1-1-15,-27-26 16,27 0-16,-27 0 16,27 27-16,-1 0 0,-26 0 15,0-27-15,0 27 16,0 26-16,0-53 15,0 54-15,0-81 16,-26 54-16,-1 0 16,-27-27-16,1 53 15,26 1 1,-26-1-16,-54 1 16,53-1-16,-26-26 15,-27 27-15,27 26 16,0-27-16,-27 28 15,26-28-15,1 1 16,-53-1 0,-55-26-16,1 27 0,-27-28 15,-26 1-15,79 53 16,-79-53-16,53 27 16,26-1-16,-26 1 15,53 26-15,54 0 16,-27 1-16,54 26 15,-81 0 1,80 0-16,1 0 16,0 0-16,-28 0 15,55 0-15,-1 0 16,0 0-16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6-06-07T13:00:45.33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972EE19-5DB1-4FA8-9760-9DDAF610B976}" emma:medium="tactile" emma:mode="ink">
          <msink:context xmlns:msink="http://schemas.microsoft.com/ink/2010/main" type="inkDrawing" rotatedBoundingBox="2052,6357 3304,9111 2601,9431 1349,6677" semanticType="callout" shapeName="Other"/>
        </emma:interpretation>
      </emma:emma>
    </inkml:annotationXML>
    <inkml:trace contextRef="#ctx0" brushRef="#br0">0 0 0,'27'27'94,"-27"0"-94,0 26 15,80 1-15,-53-1 16,26 28-1,1 25-15,-1-25 16,27 52-16,-26 1 0,26 0 16,-26-1-16,26-26 15,-27 81-15,27-1 16,-53-54-16,80 55 16,-27-28-16,1-26 15,-28-1-15,27 1 16,-53-27-16,0-27 0,-1-26 15,1-28-15,-27 1 16,0 0-16,0 0 16,0-54 374,0 0-390,-53-26 16,26-1-16,-27 27 16,1 1-16,26-1 15,1 0-15,-1 27 16,0 0-1,27-27-15,-27 27 16,27-26 15,-26 26-31,-28 0 16,1-27-16,26 0 16,0 1-16,0 26 15,1-27-15,26 0 16,-27 27-1,27-27 1,-27 27 156,27 27-125,27-27-32,-27 27 1,27 0-16,-1-27 0,1 26 16,0-26-16,26 0 15,1 54 1,-27-54-16,26 26 16,-53 1-16,27 0 15,0-27 1,-1 27-1,1-27 1,0 0 62,-27 26-78,26-26 31,-26 27 126,27-27-142,0 0 142,-27 27-126,27-27-16,-1 0 32,-26-27 235,0 0-267,0 1 1,0-1-16,27 27 15,-27-27-15,0 0 32,0 1-17,0-1-15,0 0 16,0 1-16,0-1 16,0 0 15,0 0-16,0 1-15,0-1 0,0 0 16,0 0 0,0 1 62,0-1-63,0 0 1,0 0 0,0 1-1,0-1 1,27 27 0,-27-27-16,0 0 0,0 1 15,0-1 1,0 0 203,0 1-204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Radon Prevention and Remediation Methods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97EDC-7406-45A4-A662-FE65785B4E82}" type="datetimeFigureOut">
              <a:rPr lang="hr-HR" smtClean="0"/>
              <a:t>7.6.2026.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4B45-D7E3-44AA-94DE-4E632DEECC9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546544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ravokutnik 6"/>
          <p:cNvSpPr/>
          <p:nvPr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32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8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ravokutnik 13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1542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7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ravokutnik 12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5092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1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ravokutnik 18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0696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7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ravokutnik 12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3259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3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ravokutnik 18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7553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0691"/>
            <a:ext cx="12191999" cy="1313391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200" b="0" dirty="0"/>
            </a:lvl1pPr>
          </a:lstStyle>
          <a:p>
            <a:pPr marL="0" lvl="0"/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1727200"/>
            <a:ext cx="8534400" cy="215873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00776"/>
            <a:ext cx="8534401" cy="188092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dirty="0"/>
              <a:t>Uredite stilove teksta matrice</a:t>
            </a:r>
          </a:p>
        </p:txBody>
      </p:sp>
      <p:cxnSp>
        <p:nvCxnSpPr>
          <p:cNvPr id="8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8530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7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ravokutnik 12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45896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7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ravokutnik 12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585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7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ravokutnik 11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363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12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ravokutnik 10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6875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8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ravokutnik 13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5832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10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ravokutnik 15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06655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6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ravokutnik 11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5758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5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ravokutnik 10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881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8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ravokutnik 13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912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cxnSp>
        <p:nvCxnSpPr>
          <p:cNvPr id="8" name="Straight Connector 15"/>
          <p:cNvCxnSpPr/>
          <p:nvPr/>
        </p:nvCxnSpPr>
        <p:spPr>
          <a:xfrm flipH="1">
            <a:off x="11241723" y="2936875"/>
            <a:ext cx="950277" cy="949061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6"/>
          <p:cNvCxnSpPr/>
          <p:nvPr/>
        </p:nvCxnSpPr>
        <p:spPr>
          <a:xfrm flipH="1">
            <a:off x="9218614" y="3190875"/>
            <a:ext cx="2973386" cy="292205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8"/>
          <p:cNvCxnSpPr/>
          <p:nvPr/>
        </p:nvCxnSpPr>
        <p:spPr>
          <a:xfrm flipH="1">
            <a:off x="10291445" y="3282950"/>
            <a:ext cx="1900555" cy="1919552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0"/>
          <p:cNvCxnSpPr/>
          <p:nvPr/>
        </p:nvCxnSpPr>
        <p:spPr>
          <a:xfrm flipH="1">
            <a:off x="10440988" y="3131608"/>
            <a:ext cx="1751012" cy="1729848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2"/>
          <p:cNvCxnSpPr/>
          <p:nvPr/>
        </p:nvCxnSpPr>
        <p:spPr>
          <a:xfrm flipH="1">
            <a:off x="10934322" y="3676650"/>
            <a:ext cx="1257679" cy="1267884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ravokutnik 14"/>
          <p:cNvSpPr/>
          <p:nvPr userDrawn="1"/>
        </p:nvSpPr>
        <p:spPr>
          <a:xfrm>
            <a:off x="10976128" y="5567618"/>
            <a:ext cx="1061884" cy="1209163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188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581BAFC-54BD-4402-B113-C316FB6EE170}" type="slidenum">
              <a:rPr lang="hr-HR" smtClean="0"/>
              <a:t>‹#›</a:t>
            </a:fld>
            <a:endParaRPr lang="hr-HR"/>
          </a:p>
        </p:txBody>
      </p:sp>
      <p:cxnSp>
        <p:nvCxnSpPr>
          <p:cNvPr id="18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13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customXml" Target="../ink/ink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customXml" Target="../ink/ink5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9461633" y="5611528"/>
            <a:ext cx="1381225" cy="116947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867" r="-1867"/>
              </a:stretch>
            </a:blipFill>
          </p:spPr>
        </p:sp>
      </p:grpSp>
      <p:sp>
        <p:nvSpPr>
          <p:cNvPr id="4" name="Pravokutnik 3"/>
          <p:cNvSpPr/>
          <p:nvPr/>
        </p:nvSpPr>
        <p:spPr>
          <a:xfrm>
            <a:off x="288758" y="1944302"/>
            <a:ext cx="1163694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hr-HR" sz="4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ctr"/>
            <a:r>
              <a:rPr lang="hr-HR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AKCIJSKI </a:t>
            </a:r>
            <a:r>
              <a:rPr lang="hr-HR" sz="4000" b="1" dirty="0">
                <a:solidFill>
                  <a:schemeClr val="tx2"/>
                </a:solidFill>
                <a:latin typeface="Arial" panose="020B0604020202020204" pitchFamily="34" charset="0"/>
              </a:rPr>
              <a:t>PLAN ZA RADON </a:t>
            </a:r>
            <a:br>
              <a:rPr lang="hr-HR" sz="4000" b="1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hr-HR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DO </a:t>
            </a:r>
            <a:r>
              <a:rPr lang="hr-HR" sz="4000" b="1" dirty="0">
                <a:solidFill>
                  <a:schemeClr val="tx2"/>
                </a:solidFill>
                <a:latin typeface="Arial" panose="020B0604020202020204" pitchFamily="34" charset="0"/>
              </a:rPr>
              <a:t>2030. GODINE</a:t>
            </a:r>
            <a:endParaRPr lang="hr-H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0"/>
            <a:endParaRPr lang="hr-HR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hr-HR" sz="4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7" y="553916"/>
            <a:ext cx="10814538" cy="477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2500" dirty="0" smtClean="0"/>
              <a:t>ŠTO JE RADON?</a:t>
            </a:r>
            <a:endParaRPr lang="en-US" sz="25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633047" y="1566412"/>
            <a:ext cx="10561304" cy="4378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hr-HR" b="1" dirty="0" smtClean="0"/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2000" dirty="0" err="1" smtClean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Radon</a:t>
            </a:r>
            <a:r>
              <a:rPr lang="hr-HR" sz="2000" dirty="0" smtClean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00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(</a:t>
            </a:r>
            <a:r>
              <a:rPr lang="hr-HR" sz="2000" baseline="3000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222</a:t>
            </a:r>
            <a:r>
              <a:rPr lang="hr-HR" sz="200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Rn) je prirodni </a:t>
            </a:r>
            <a:r>
              <a:rPr lang="hr-HR" sz="2000" b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radioaktivni plin </a:t>
            </a:r>
            <a:r>
              <a:rPr lang="hr-HR" sz="2000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bez boje i mirisa, koji nastaje radioaktivnim raspadom radija</a:t>
            </a:r>
            <a:endParaRPr lang="hr-HR" sz="2000" dirty="0" smtClean="0">
              <a:solidFill>
                <a:schemeClr val="tx2"/>
              </a:solidFill>
              <a:latin typeface="+mj-lt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Tlo je primaran izvor radona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Primarni put </a:t>
            </a:r>
            <a:r>
              <a:rPr lang="hr-HR" sz="2000" dirty="0">
                <a:solidFill>
                  <a:schemeClr val="tx2"/>
                </a:solidFill>
                <a:latin typeface="+mj-lt"/>
              </a:rPr>
              <a:t>izlaganja: </a:t>
            </a:r>
            <a:r>
              <a:rPr lang="hr-HR" sz="2000" b="1" dirty="0">
                <a:solidFill>
                  <a:schemeClr val="tx2"/>
                </a:solidFill>
                <a:latin typeface="+mj-lt"/>
              </a:rPr>
              <a:t>udisanje u zatvorenim prostorima </a:t>
            </a:r>
            <a:r>
              <a:rPr lang="hr-HR" sz="2000" dirty="0">
                <a:solidFill>
                  <a:schemeClr val="tx2"/>
                </a:solidFill>
                <a:latin typeface="+mj-lt"/>
              </a:rPr>
              <a:t>(</a:t>
            </a: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podrumski i prizemni prostori) </a:t>
            </a:r>
          </a:p>
          <a:p>
            <a:pPr algn="just">
              <a:spcAft>
                <a:spcPts val="600"/>
              </a:spcAft>
            </a:pPr>
            <a:endParaRPr lang="hr-HR" sz="2000" dirty="0">
              <a:solidFill>
                <a:schemeClr val="tx2"/>
              </a:solidFill>
              <a:latin typeface="+mj-lt"/>
            </a:endParaRPr>
          </a:p>
          <a:p>
            <a:pPr algn="just">
              <a:spcAft>
                <a:spcPts val="600"/>
              </a:spcAft>
            </a:pPr>
            <a:r>
              <a:rPr lang="hr-HR" sz="2000" b="1" dirty="0" smtClean="0">
                <a:solidFill>
                  <a:schemeClr val="tx2"/>
                </a:solidFill>
                <a:latin typeface="+mj-lt"/>
              </a:rPr>
              <a:t>Zdravstveni </a:t>
            </a:r>
            <a:r>
              <a:rPr lang="hr-HR" sz="2000" b="1" dirty="0" smtClean="0">
                <a:solidFill>
                  <a:schemeClr val="tx2"/>
                </a:solidFill>
                <a:latin typeface="+mj-lt"/>
              </a:rPr>
              <a:t>rizik: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sz="2000" b="1" dirty="0" smtClean="0">
                <a:solidFill>
                  <a:schemeClr val="tx2"/>
                </a:solidFill>
                <a:latin typeface="+mj-lt"/>
              </a:rPr>
              <a:t>2. uzročnik </a:t>
            </a:r>
            <a:r>
              <a:rPr lang="hr-HR" sz="2000" b="1" dirty="0">
                <a:solidFill>
                  <a:schemeClr val="tx2"/>
                </a:solidFill>
                <a:latin typeface="+mj-lt"/>
              </a:rPr>
              <a:t>raka pluća kod </a:t>
            </a:r>
            <a:r>
              <a:rPr lang="hr-HR" sz="2000" b="1" dirty="0" smtClean="0">
                <a:solidFill>
                  <a:schemeClr val="tx2"/>
                </a:solidFill>
                <a:latin typeface="+mj-lt"/>
              </a:rPr>
              <a:t>pušača, primarni kod nepušača 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3–14 </a:t>
            </a: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% </a:t>
            </a:r>
            <a:r>
              <a:rPr lang="hr-HR" sz="2000" dirty="0">
                <a:solidFill>
                  <a:schemeClr val="tx2"/>
                </a:solidFill>
                <a:latin typeface="+mj-lt"/>
              </a:rPr>
              <a:t>svih slučajeva raka </a:t>
            </a: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pluća </a:t>
            </a:r>
            <a:endParaRPr lang="hr-HR" sz="2000" dirty="0" smtClean="0">
              <a:solidFill>
                <a:schemeClr val="tx2"/>
              </a:solidFill>
              <a:latin typeface="+mj-lt"/>
            </a:endParaRP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Rizik za pušače </a:t>
            </a:r>
            <a:r>
              <a:rPr lang="hr-HR" sz="2000" dirty="0">
                <a:solidFill>
                  <a:schemeClr val="tx2"/>
                </a:solidFill>
                <a:latin typeface="+mj-lt"/>
              </a:rPr>
              <a:t>25× veći nego za </a:t>
            </a:r>
            <a:r>
              <a:rPr lang="hr-HR" sz="2000" dirty="0" smtClean="0">
                <a:solidFill>
                  <a:schemeClr val="tx2"/>
                </a:solidFill>
                <a:latin typeface="+mj-lt"/>
              </a:rPr>
              <a:t>nepušače</a:t>
            </a:r>
          </a:p>
          <a:p>
            <a:pPr lvl="1" algn="just">
              <a:spcAft>
                <a:spcPts val="600"/>
              </a:spcAft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50692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7" y="553916"/>
            <a:ext cx="10814538" cy="477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2500" dirty="0" smtClean="0"/>
              <a:t>ZAŠTO AKCIJSKI PLAN?</a:t>
            </a:r>
            <a:endParaRPr lang="en-US" sz="25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633047" y="1962675"/>
            <a:ext cx="1056130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</a:rPr>
              <a:t>Dosadašnja mjerenja obuhvatila su </a:t>
            </a:r>
            <a:r>
              <a:rPr lang="hr-HR" sz="2000" b="1" dirty="0" smtClean="0">
                <a:solidFill>
                  <a:schemeClr val="tx2"/>
                </a:solidFill>
              </a:rPr>
              <a:t>50 % županija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b="1" dirty="0">
                <a:solidFill>
                  <a:schemeClr val="tx2"/>
                </a:solidFill>
              </a:rPr>
              <a:t>3%</a:t>
            </a:r>
            <a:r>
              <a:rPr lang="hr-HR" sz="2000" dirty="0">
                <a:solidFill>
                  <a:schemeClr val="tx2"/>
                </a:solidFill>
              </a:rPr>
              <a:t> </a:t>
            </a:r>
            <a:r>
              <a:rPr lang="hr-HR" sz="2000" b="1" dirty="0">
                <a:solidFill>
                  <a:schemeClr val="tx2"/>
                </a:solidFill>
              </a:rPr>
              <a:t>stambenih zgrada </a:t>
            </a:r>
            <a:r>
              <a:rPr lang="hr-HR" sz="2000" dirty="0">
                <a:solidFill>
                  <a:schemeClr val="tx2"/>
                </a:solidFill>
              </a:rPr>
              <a:t>iznad referentne razine (300 Bq/m³)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dirty="0">
                <a:solidFill>
                  <a:schemeClr val="tx2"/>
                </a:solidFill>
              </a:rPr>
              <a:t>Identificirane škole, vrtići i kuće s povišenim koncentracijama radona</a:t>
            </a:r>
          </a:p>
          <a:p>
            <a:pPr marL="285750" indent="-285750" algn="just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</a:rPr>
              <a:t>Uspostava </a:t>
            </a:r>
            <a:r>
              <a:rPr lang="hr-HR" sz="2000" b="1" dirty="0" smtClean="0">
                <a:solidFill>
                  <a:schemeClr val="tx2"/>
                </a:solidFill>
              </a:rPr>
              <a:t>sustavnog pristupa </a:t>
            </a:r>
            <a:r>
              <a:rPr lang="hr-HR" sz="2000" dirty="0" smtClean="0">
                <a:solidFill>
                  <a:schemeClr val="tx2"/>
                </a:solidFill>
              </a:rPr>
              <a:t>u zaštiti od radona</a:t>
            </a:r>
          </a:p>
          <a:p>
            <a:pPr marL="266700" indent="-2667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hr-HR" sz="2000" dirty="0">
                <a:solidFill>
                  <a:schemeClr val="tx2"/>
                </a:solidFill>
              </a:rPr>
              <a:t>S</a:t>
            </a:r>
            <a:r>
              <a:rPr lang="hr-HR" sz="2000" dirty="0" smtClean="0">
                <a:solidFill>
                  <a:schemeClr val="tx2"/>
                </a:solidFill>
              </a:rPr>
              <a:t>ukladno </a:t>
            </a:r>
            <a:r>
              <a:rPr lang="hr-HR" sz="2000" dirty="0">
                <a:solidFill>
                  <a:schemeClr val="tx2"/>
                </a:solidFill>
              </a:rPr>
              <a:t>preporukama </a:t>
            </a:r>
            <a:r>
              <a:rPr lang="hr-HR" sz="2000" dirty="0" smtClean="0">
                <a:solidFill>
                  <a:schemeClr val="tx2"/>
                </a:solidFill>
              </a:rPr>
              <a:t>Međunarodne agencije za atomsku energiju (IAEA) i praksama drugih EU članica</a:t>
            </a:r>
            <a:endParaRPr lang="hr-HR" sz="2000" dirty="0">
              <a:solidFill>
                <a:schemeClr val="tx2"/>
              </a:solidFill>
            </a:endParaRPr>
          </a:p>
          <a:p>
            <a:pPr algn="just">
              <a:spcAft>
                <a:spcPts val="1800"/>
              </a:spcAft>
            </a:pPr>
            <a:endParaRPr lang="hr-HR" sz="1600" dirty="0" smtClean="0"/>
          </a:p>
          <a:p>
            <a:pPr lvl="1" algn="just">
              <a:spcAft>
                <a:spcPts val="1800"/>
              </a:spcAft>
            </a:pPr>
            <a:endParaRPr lang="hr-HR" sz="1600" dirty="0" smtClean="0"/>
          </a:p>
        </p:txBody>
      </p:sp>
    </p:spTree>
    <p:extLst>
      <p:ext uri="{BB962C8B-B14F-4D97-AF65-F5344CB8AC3E}">
        <p14:creationId xmlns:p14="http://schemas.microsoft.com/office/powerpoint/2010/main" val="25838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7" y="553916"/>
            <a:ext cx="10814538" cy="477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2500" dirty="0" smtClean="0"/>
              <a:t>CILJEVI PLANA DO 2030.</a:t>
            </a:r>
            <a:endParaRPr lang="en-US" sz="25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3" name="TextBox 2"/>
          <p:cNvSpPr txBox="1"/>
          <p:nvPr/>
        </p:nvSpPr>
        <p:spPr>
          <a:xfrm>
            <a:off x="633047" y="1631815"/>
            <a:ext cx="1081453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r-HR" sz="2000" b="1" dirty="0" smtClean="0"/>
              <a:t>Ciljevi</a:t>
            </a:r>
            <a:r>
              <a:rPr lang="hr-HR" sz="2000" dirty="0" smtClean="0"/>
              <a:t> </a:t>
            </a:r>
            <a:r>
              <a:rPr lang="hr-HR" sz="2000" b="1" dirty="0" smtClean="0"/>
              <a:t>do </a:t>
            </a:r>
            <a:r>
              <a:rPr lang="hr-HR" sz="2000" b="1" dirty="0"/>
              <a:t>2030. godine</a:t>
            </a:r>
            <a:r>
              <a:rPr lang="hr-HR" sz="2000" dirty="0"/>
              <a:t>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b="1" dirty="0">
                <a:solidFill>
                  <a:schemeClr val="tx2"/>
                </a:solidFill>
              </a:rPr>
              <a:t>Kontrola izlaganja radonu na radnim mjestima i </a:t>
            </a:r>
            <a:r>
              <a:rPr lang="hr-HR" sz="2000" b="1" dirty="0" smtClean="0">
                <a:solidFill>
                  <a:schemeClr val="tx2"/>
                </a:solidFill>
              </a:rPr>
              <a:t>u kućanstvima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b="1" dirty="0" smtClean="0">
                <a:solidFill>
                  <a:schemeClr val="tx2"/>
                </a:solidFill>
              </a:rPr>
              <a:t>Smanjenje </a:t>
            </a:r>
            <a:r>
              <a:rPr lang="hr-HR" sz="2000" b="1" dirty="0">
                <a:solidFill>
                  <a:schemeClr val="tx2"/>
                </a:solidFill>
              </a:rPr>
              <a:t>izloženosti radonu u </a:t>
            </a:r>
            <a:r>
              <a:rPr lang="hr-HR" sz="2000" b="1" dirty="0" smtClean="0">
                <a:solidFill>
                  <a:schemeClr val="tx2"/>
                </a:solidFill>
              </a:rPr>
              <a:t>zgradama javne namjene </a:t>
            </a:r>
            <a:endParaRPr lang="hr-HR" sz="2000" dirty="0">
              <a:solidFill>
                <a:schemeClr val="tx2"/>
              </a:solidFill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b="1" dirty="0">
                <a:solidFill>
                  <a:schemeClr val="tx2"/>
                </a:solidFill>
              </a:rPr>
              <a:t>Identifikacija </a:t>
            </a:r>
            <a:r>
              <a:rPr lang="hr-HR" sz="2000" b="1" dirty="0" err="1">
                <a:solidFill>
                  <a:schemeClr val="tx2"/>
                </a:solidFill>
              </a:rPr>
              <a:t>radonski</a:t>
            </a:r>
            <a:r>
              <a:rPr lang="hr-HR" sz="2000" b="1" dirty="0">
                <a:solidFill>
                  <a:schemeClr val="tx2"/>
                </a:solidFill>
              </a:rPr>
              <a:t> prioritetnih </a:t>
            </a:r>
            <a:r>
              <a:rPr lang="hr-HR" sz="2000" b="1" dirty="0" smtClean="0">
                <a:solidFill>
                  <a:schemeClr val="tx2"/>
                </a:solidFill>
              </a:rPr>
              <a:t>područja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b="1" dirty="0">
                <a:solidFill>
                  <a:schemeClr val="tx2"/>
                </a:solidFill>
              </a:rPr>
              <a:t>Uključivanje građevinskog sektora u provedbu mjera zaštite od </a:t>
            </a:r>
            <a:r>
              <a:rPr lang="hr-HR" sz="2000" b="1" dirty="0" smtClean="0">
                <a:solidFill>
                  <a:schemeClr val="tx2"/>
                </a:solidFill>
              </a:rPr>
              <a:t>radona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b="1" dirty="0">
                <a:solidFill>
                  <a:schemeClr val="tx2"/>
                </a:solidFill>
              </a:rPr>
              <a:t>Unaprjeđenje zakonodavnog okvira i protokola o </a:t>
            </a:r>
            <a:r>
              <a:rPr lang="hr-HR" sz="2000" b="1" dirty="0" smtClean="0">
                <a:solidFill>
                  <a:schemeClr val="tx2"/>
                </a:solidFill>
              </a:rPr>
              <a:t>postupanju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000" b="1" dirty="0" smtClean="0">
                <a:solidFill>
                  <a:schemeClr val="tx2"/>
                </a:solidFill>
              </a:rPr>
              <a:t>Povezivanje s </a:t>
            </a:r>
            <a:r>
              <a:rPr lang="hr-HR" sz="2000" b="1" dirty="0">
                <a:solidFill>
                  <a:schemeClr val="tx2"/>
                </a:solidFill>
              </a:rPr>
              <a:t>drugim nacionalnim planovima i </a:t>
            </a:r>
            <a:r>
              <a:rPr lang="hr-HR" sz="2000" b="1" dirty="0" smtClean="0">
                <a:solidFill>
                  <a:schemeClr val="tx2"/>
                </a:solidFill>
              </a:rPr>
              <a:t>strategijama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000" dirty="0" smtClean="0"/>
              <a:t>Sve provedbene mjere </a:t>
            </a:r>
            <a:r>
              <a:rPr lang="hr-HR" sz="2000" dirty="0"/>
              <a:t>u skladu s načelom opravdanosti i prioritetima javnog zdravstva</a:t>
            </a:r>
            <a:r>
              <a:rPr lang="hr-HR" sz="1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387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7" y="553916"/>
            <a:ext cx="10814538" cy="477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500" smtClean="0"/>
              <a:t>Koordinacija i provedba </a:t>
            </a:r>
            <a:endParaRPr lang="en-US" sz="25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3" name="TextBox 2"/>
          <p:cNvSpPr txBox="1"/>
          <p:nvPr/>
        </p:nvSpPr>
        <p:spPr>
          <a:xfrm>
            <a:off x="481263" y="1761423"/>
            <a:ext cx="10804358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hr-HR" sz="3200" b="1" dirty="0" smtClean="0"/>
              <a:t>MUP </a:t>
            </a:r>
            <a:endParaRPr lang="hr-HR" sz="3200" dirty="0" smtClean="0"/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400" b="1" dirty="0" smtClean="0">
                <a:solidFill>
                  <a:schemeClr val="tx2"/>
                </a:solidFill>
              </a:rPr>
              <a:t>Vodi </a:t>
            </a:r>
            <a:r>
              <a:rPr lang="hr-HR" sz="2400" b="1" dirty="0">
                <a:solidFill>
                  <a:schemeClr val="tx2"/>
                </a:solidFill>
              </a:rPr>
              <a:t>i koordinira provedbu nacionalnog Akcijskog plana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400" b="1" dirty="0">
                <a:solidFill>
                  <a:schemeClr val="tx2"/>
                </a:solidFill>
              </a:rPr>
              <a:t>Prikupljanje i ažuriranje rezultata mjerenja te informiranje javnosti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400" b="1" dirty="0">
                <a:solidFill>
                  <a:schemeClr val="tx2"/>
                </a:solidFill>
              </a:rPr>
              <a:t>Koordinacija dionika – tijela državne uprave, lokalne i regionalne samouprave, stručnjaci za  zaštitu od ionizirajućeg zračenja i ovlašteni stručni tehnički servisi za poslove radiološke sigurnosti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hr-HR" sz="2400" b="1" dirty="0">
                <a:solidFill>
                  <a:schemeClr val="tx2"/>
                </a:solidFill>
              </a:rPr>
              <a:t>Godišnji programi mjerenja radona - škole, vrtići, stambene zgrade kroz šestomjesečna </a:t>
            </a:r>
            <a:r>
              <a:rPr lang="hr-HR" sz="2400" b="1" dirty="0" err="1">
                <a:solidFill>
                  <a:schemeClr val="tx2"/>
                </a:solidFill>
              </a:rPr>
              <a:t>probirna</a:t>
            </a:r>
            <a:r>
              <a:rPr lang="hr-HR" sz="2400" b="1" dirty="0">
                <a:solidFill>
                  <a:schemeClr val="tx2"/>
                </a:solidFill>
              </a:rPr>
              <a:t> mjerenja</a:t>
            </a:r>
          </a:p>
          <a:p>
            <a:pPr lvl="1">
              <a:spcAft>
                <a:spcPts val="600"/>
              </a:spcAft>
            </a:pPr>
            <a:endParaRPr lang="hr-HR" sz="2200" dirty="0"/>
          </a:p>
        </p:txBody>
      </p:sp>
    </p:spTree>
    <p:extLst>
      <p:ext uri="{BB962C8B-B14F-4D97-AF65-F5344CB8AC3E}">
        <p14:creationId xmlns:p14="http://schemas.microsoft.com/office/powerpoint/2010/main" val="407018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25" y="762609"/>
            <a:ext cx="11376927" cy="4617913"/>
          </a:xfrm>
          <a:prstGeom prst="rect">
            <a:avLst/>
          </a:prstGeom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6160167" y="6131293"/>
            <a:ext cx="4668253" cy="452387"/>
          </a:xfrm>
        </p:spPr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Rukopis 8"/>
              <p14:cNvContentPartPr/>
              <p14:nvPr/>
            </p14:nvContentPartPr>
            <p14:xfrm>
              <a:off x="3529042" y="1480718"/>
              <a:ext cx="3642120" cy="1719720"/>
            </p14:xfrm>
          </p:contentPart>
        </mc:Choice>
        <mc:Fallback>
          <p:pic>
            <p:nvPicPr>
              <p:cNvPr id="9" name="Rukopis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11042" y="1462718"/>
                <a:ext cx="3678120" cy="175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Rukopis 10"/>
              <p14:cNvContentPartPr/>
              <p14:nvPr/>
            </p14:nvContentPartPr>
            <p14:xfrm>
              <a:off x="3722722" y="4221038"/>
              <a:ext cx="3506040" cy="1202760"/>
            </p14:xfrm>
          </p:contentPart>
        </mc:Choice>
        <mc:Fallback>
          <p:pic>
            <p:nvPicPr>
              <p:cNvPr id="11" name="Rukopis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04722" y="4203038"/>
                <a:ext cx="3542040" cy="123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3" name="Rukopis 12"/>
              <p14:cNvContentPartPr/>
              <p14:nvPr/>
            </p14:nvContentPartPr>
            <p14:xfrm>
              <a:off x="385162" y="2714438"/>
              <a:ext cx="387720" cy="616320"/>
            </p14:xfrm>
          </p:contentPart>
        </mc:Choice>
        <mc:Fallback>
          <p:pic>
            <p:nvPicPr>
              <p:cNvPr id="13" name="Rukopis 1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7162" y="2696438"/>
                <a:ext cx="423720" cy="65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8881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27" y="606392"/>
            <a:ext cx="10691569" cy="4918509"/>
          </a:xfrm>
          <a:prstGeom prst="rect">
            <a:avLst/>
          </a:prstGeom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6593305" y="6044664"/>
            <a:ext cx="4044218" cy="404261"/>
          </a:xfrm>
        </p:spPr>
        <p:txBody>
          <a:bodyPr/>
          <a:lstStyle/>
          <a:p>
            <a:r>
              <a:rPr lang="pl-PL" dirty="0" smtClean="0"/>
              <a:t>Nacionalni Akcijski plan za radon za razdoblje do 2030. godine</a:t>
            </a:r>
            <a:endParaRPr lang="hr-HR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Rukopis 8"/>
              <p14:cNvContentPartPr/>
              <p14:nvPr/>
            </p14:nvContentPartPr>
            <p14:xfrm>
              <a:off x="4026202" y="2596718"/>
              <a:ext cx="3727800" cy="1814760"/>
            </p14:xfrm>
          </p:contentPart>
        </mc:Choice>
        <mc:Fallback>
          <p:pic>
            <p:nvPicPr>
              <p:cNvPr id="9" name="Rukopis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13602" y="2584118"/>
                <a:ext cx="3753000" cy="18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Rukopis 12"/>
              <p14:cNvContentPartPr/>
              <p14:nvPr/>
            </p14:nvContentPartPr>
            <p14:xfrm>
              <a:off x="587122" y="2358038"/>
              <a:ext cx="482760" cy="982440"/>
            </p14:xfrm>
          </p:contentPart>
        </mc:Choice>
        <mc:Fallback>
          <p:pic>
            <p:nvPicPr>
              <p:cNvPr id="13" name="Rukopis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4522" y="2345438"/>
                <a:ext cx="507960" cy="100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416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7" y="553916"/>
            <a:ext cx="10814538" cy="477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500" smtClean="0"/>
              <a:t>FINANCIRANJE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Nacionalni Akcijski plan za radon za razdoblje do 2030. godine</a:t>
            </a:r>
            <a:endParaRPr lang="hr-HR"/>
          </a:p>
        </p:txBody>
      </p:sp>
      <p:sp>
        <p:nvSpPr>
          <p:cNvPr id="3" name="TextBox 2"/>
          <p:cNvSpPr txBox="1"/>
          <p:nvPr/>
        </p:nvSpPr>
        <p:spPr>
          <a:xfrm>
            <a:off x="633047" y="1391918"/>
            <a:ext cx="1081453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</a:rPr>
              <a:t>Ukupni trošak do 2030.: </a:t>
            </a:r>
            <a:r>
              <a:rPr lang="hr-HR" sz="2000" b="1" dirty="0">
                <a:solidFill>
                  <a:schemeClr val="tx2"/>
                </a:solidFill>
              </a:rPr>
              <a:t>775.495 </a:t>
            </a:r>
            <a:r>
              <a:rPr lang="hr-HR" sz="2000" b="1" dirty="0" smtClean="0">
                <a:solidFill>
                  <a:schemeClr val="tx2"/>
                </a:solidFill>
              </a:rPr>
              <a:t>EUR 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</a:rPr>
              <a:t>Glavni izvor: </a:t>
            </a:r>
            <a:r>
              <a:rPr lang="hr-HR" sz="2000" b="1" dirty="0">
                <a:solidFill>
                  <a:schemeClr val="tx2"/>
                </a:solidFill>
              </a:rPr>
              <a:t>državni proračun </a:t>
            </a:r>
            <a:r>
              <a:rPr lang="hr-HR" sz="2000" b="1" dirty="0" smtClean="0">
                <a:solidFill>
                  <a:schemeClr val="tx2"/>
                </a:solidFill>
              </a:rPr>
              <a:t>RH, Ministarstvo </a:t>
            </a:r>
            <a:r>
              <a:rPr lang="hr-HR" sz="2000" b="1" dirty="0">
                <a:solidFill>
                  <a:schemeClr val="tx2"/>
                </a:solidFill>
              </a:rPr>
              <a:t>unutarnjih </a:t>
            </a:r>
            <a:r>
              <a:rPr lang="hr-HR" sz="2000" b="1" dirty="0" smtClean="0">
                <a:solidFill>
                  <a:schemeClr val="tx2"/>
                </a:solidFill>
              </a:rPr>
              <a:t>poslova, </a:t>
            </a:r>
            <a:r>
              <a:rPr lang="hr-HR" sz="2000" b="1" dirty="0">
                <a:solidFill>
                  <a:schemeClr val="tx2"/>
                </a:solidFill>
              </a:rPr>
              <a:t>Ravnateljstvo civilne </a:t>
            </a:r>
            <a:r>
              <a:rPr lang="hr-HR" sz="2000" b="1" dirty="0" smtClean="0">
                <a:solidFill>
                  <a:schemeClr val="tx2"/>
                </a:solidFill>
              </a:rPr>
              <a:t>zaštite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</a:rPr>
              <a:t>Planirani </a:t>
            </a:r>
            <a:r>
              <a:rPr lang="hr-HR" sz="2000" dirty="0">
                <a:solidFill>
                  <a:schemeClr val="tx2"/>
                </a:solidFill>
              </a:rPr>
              <a:t>godišnji </a:t>
            </a:r>
            <a:r>
              <a:rPr lang="hr-HR" sz="2000" dirty="0" smtClean="0">
                <a:solidFill>
                  <a:schemeClr val="tx2"/>
                </a:solidFill>
              </a:rPr>
              <a:t>troškovi:</a:t>
            </a:r>
          </a:p>
          <a:p>
            <a:pPr>
              <a:spcAft>
                <a:spcPts val="300"/>
              </a:spcAft>
            </a:pPr>
            <a:r>
              <a:rPr lang="hr-HR" sz="2000" dirty="0">
                <a:solidFill>
                  <a:schemeClr val="tx2"/>
                </a:solidFill>
              </a:rPr>
              <a:t>	</a:t>
            </a:r>
            <a:r>
              <a:rPr lang="hr-HR" sz="2000" dirty="0" smtClean="0">
                <a:solidFill>
                  <a:schemeClr val="tx2"/>
                </a:solidFill>
              </a:rPr>
              <a:t>1. godina:179.999 EUR</a:t>
            </a:r>
          </a:p>
          <a:p>
            <a:pPr>
              <a:spcAft>
                <a:spcPts val="300"/>
              </a:spcAft>
            </a:pPr>
            <a:r>
              <a:rPr lang="hr-HR" sz="2000" dirty="0">
                <a:solidFill>
                  <a:schemeClr val="tx2"/>
                </a:solidFill>
              </a:rPr>
              <a:t>	</a:t>
            </a:r>
            <a:r>
              <a:rPr lang="hr-HR" sz="2000" dirty="0" smtClean="0">
                <a:solidFill>
                  <a:schemeClr val="tx2"/>
                </a:solidFill>
              </a:rPr>
              <a:t>2</a:t>
            </a:r>
            <a:r>
              <a:rPr lang="hr-HR" sz="2000" dirty="0">
                <a:solidFill>
                  <a:schemeClr val="tx2"/>
                </a:solidFill>
              </a:rPr>
              <a:t>.–3. godina: 149.999 </a:t>
            </a:r>
            <a:r>
              <a:rPr lang="hr-HR" sz="2000" dirty="0" smtClean="0">
                <a:solidFill>
                  <a:schemeClr val="tx2"/>
                </a:solidFill>
              </a:rPr>
              <a:t>EUR/god</a:t>
            </a:r>
          </a:p>
          <a:p>
            <a:pPr>
              <a:spcAft>
                <a:spcPts val="300"/>
              </a:spcAft>
            </a:pPr>
            <a:r>
              <a:rPr lang="hr-HR" sz="2000" dirty="0" smtClean="0">
                <a:solidFill>
                  <a:schemeClr val="tx2"/>
                </a:solidFill>
              </a:rPr>
              <a:t>	4. godina</a:t>
            </a:r>
            <a:r>
              <a:rPr lang="hr-HR" sz="2000" dirty="0">
                <a:solidFill>
                  <a:schemeClr val="tx2"/>
                </a:solidFill>
              </a:rPr>
              <a:t>: 134.999 </a:t>
            </a:r>
            <a:r>
              <a:rPr lang="hr-HR" sz="2000" dirty="0" smtClean="0">
                <a:solidFill>
                  <a:schemeClr val="tx2"/>
                </a:solidFill>
              </a:rPr>
              <a:t>EUR</a:t>
            </a:r>
          </a:p>
          <a:p>
            <a:pPr>
              <a:spcAft>
                <a:spcPts val="1800"/>
              </a:spcAft>
            </a:pPr>
            <a:r>
              <a:rPr lang="hr-HR" sz="2000" dirty="0" smtClean="0">
                <a:solidFill>
                  <a:schemeClr val="tx2"/>
                </a:solidFill>
              </a:rPr>
              <a:t>	5. godina</a:t>
            </a:r>
            <a:r>
              <a:rPr lang="hr-HR" sz="2000" dirty="0">
                <a:solidFill>
                  <a:schemeClr val="tx2"/>
                </a:solidFill>
              </a:rPr>
              <a:t>: 149.999 </a:t>
            </a:r>
            <a:r>
              <a:rPr lang="hr-HR" sz="2000" dirty="0" smtClean="0">
                <a:solidFill>
                  <a:schemeClr val="tx2"/>
                </a:solidFill>
              </a:rPr>
              <a:t>EUR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</a:rPr>
              <a:t>Dodatna mjerenja </a:t>
            </a:r>
            <a:r>
              <a:rPr lang="hr-HR" sz="2000" dirty="0">
                <a:solidFill>
                  <a:schemeClr val="tx2"/>
                </a:solidFill>
              </a:rPr>
              <a:t>i </a:t>
            </a:r>
            <a:r>
              <a:rPr lang="hr-HR" sz="2000" dirty="0" smtClean="0">
                <a:solidFill>
                  <a:schemeClr val="tx2"/>
                </a:solidFill>
              </a:rPr>
              <a:t>sanaciju građevina u kojima je prosječna koncentracija radona &gt; 300 Bq/m³ financiraju vlasnici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hr-HR" sz="2000" dirty="0" smtClean="0">
                <a:solidFill>
                  <a:schemeClr val="tx2"/>
                </a:solidFill>
              </a:rPr>
              <a:t>Subvencije troškova mjerenja u </a:t>
            </a:r>
            <a:r>
              <a:rPr lang="hr-HR" sz="2000" dirty="0" err="1" smtClean="0">
                <a:solidFill>
                  <a:schemeClr val="tx2"/>
                </a:solidFill>
              </a:rPr>
              <a:t>radonski</a:t>
            </a:r>
            <a:r>
              <a:rPr lang="hr-HR" sz="2000" dirty="0" smtClean="0">
                <a:solidFill>
                  <a:schemeClr val="tx2"/>
                </a:solidFill>
              </a:rPr>
              <a:t> prioritetnim </a:t>
            </a:r>
            <a:r>
              <a:rPr lang="hr-HR" sz="2000" dirty="0">
                <a:solidFill>
                  <a:schemeClr val="tx2"/>
                </a:solidFill>
              </a:rPr>
              <a:t>područjima</a:t>
            </a:r>
            <a:r>
              <a:rPr lang="hr-HR" sz="1600" dirty="0">
                <a:solidFill>
                  <a:schemeClr val="tx2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414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CZ dizajn1">
  <a:themeElements>
    <a:clrScheme name="Isječa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Isječ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sječa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CZ dizajn1" id="{1A2FE345-37E3-4D83-B285-03135F140CE8}" vid="{9DEB018E-0110-4B63-B69C-236246F2E80C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416</Words>
  <Application>Microsoft Office PowerPoint</Application>
  <PresentationFormat>Široki zaslon</PresentationFormat>
  <Paragraphs>50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Century Gothic</vt:lpstr>
      <vt:lpstr>Times New Roman</vt:lpstr>
      <vt:lpstr>Wingdings</vt:lpstr>
      <vt:lpstr>Wingdings 3</vt:lpstr>
      <vt:lpstr>RCZ dizajn1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MUP RH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EMERGENCIES IN A COVID-19 CONTEXT</dc:title>
  <dc:creator>Ivšić Slavenka</dc:creator>
  <cp:lastModifiedBy>Petrijevčanin Irena</cp:lastModifiedBy>
  <cp:revision>317</cp:revision>
  <dcterms:created xsi:type="dcterms:W3CDTF">2021-04-02T07:06:28Z</dcterms:created>
  <dcterms:modified xsi:type="dcterms:W3CDTF">2026-06-07T13:01:44Z</dcterms:modified>
</cp:coreProperties>
</file>